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  <p:sldMasterId id="2147483898" r:id="rId6"/>
    <p:sldMasterId id="2147483923" r:id="rId7"/>
  </p:sldMasterIdLst>
  <p:notesMasterIdLst>
    <p:notesMasterId r:id="rId21"/>
  </p:notesMasterIdLst>
  <p:handoutMasterIdLst>
    <p:handoutMasterId r:id="rId22"/>
  </p:handoutMasterIdLst>
  <p:sldIdLst>
    <p:sldId id="611" r:id="rId8"/>
    <p:sldId id="989" r:id="rId9"/>
    <p:sldId id="990" r:id="rId10"/>
    <p:sldId id="978" r:id="rId11"/>
    <p:sldId id="974" r:id="rId12"/>
    <p:sldId id="972" r:id="rId13"/>
    <p:sldId id="986" r:id="rId14"/>
    <p:sldId id="979" r:id="rId15"/>
    <p:sldId id="991" r:id="rId16"/>
    <p:sldId id="992" r:id="rId17"/>
    <p:sldId id="980" r:id="rId18"/>
    <p:sldId id="982" r:id="rId19"/>
    <p:sldId id="983" r:id="rId20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6C807DBC-8C92-7C42-84D5-1C59FCFB9E44}">
          <p14:sldIdLst>
            <p14:sldId id="611"/>
            <p14:sldId id="989"/>
            <p14:sldId id="990"/>
            <p14:sldId id="978"/>
            <p14:sldId id="974"/>
            <p14:sldId id="972"/>
            <p14:sldId id="986"/>
            <p14:sldId id="979"/>
            <p14:sldId id="991"/>
            <p14:sldId id="992"/>
            <p14:sldId id="980"/>
            <p14:sldId id="982"/>
            <p14:sldId id="98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204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 Garrett" initials="CG" lastIdx="4" clrIdx="0"/>
  <p:cmAuthor id="1" name="Kieran Houser" initials="KH" lastIdx="2" clrIdx="1"/>
  <p:cmAuthor id="2" name="Foley, Toni" initials="FT" lastIdx="1" clrIdx="2"/>
  <p:cmAuthor id="3" name="Murphy, Jon" initials="JM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6"/>
    <a:srgbClr val="A2005F"/>
    <a:srgbClr val="D3E6ED"/>
    <a:srgbClr val="FF9999"/>
    <a:srgbClr val="E1B575"/>
    <a:srgbClr val="B17ED8"/>
    <a:srgbClr val="8FD284"/>
    <a:srgbClr val="99FF99"/>
    <a:srgbClr val="EB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6" autoAdjust="0"/>
    <p:restoredTop sz="98129" autoAdjust="0"/>
  </p:normalViewPr>
  <p:slideViewPr>
    <p:cSldViewPr snapToGrid="0" snapToObjects="1">
      <p:cViewPr>
        <p:scale>
          <a:sx n="135" d="100"/>
          <a:sy n="135" d="100"/>
        </p:scale>
        <p:origin x="-618" y="792"/>
      </p:cViewPr>
      <p:guideLst>
        <p:guide orient="horz" pos="1204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england.nhs.uk/wp-content/uploads/2017/09/improving-access-to-general-practice-guide-v2.pdf" TargetMode="Externa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england.nhs.uk/wp-content/uploads/2017/09/10927329_9e2303_187x625_SIG.png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england.nhs.uk/wp-content/uploads/2017/09/improving-access-to-general-practice-guide-v2.pdf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england.nhs.uk/wp-content/uploads/2017/09/10927329_9e2303_187x625_SIG.pn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4D413B-3AF9-41B1-8BBF-F53C43CDF2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00463D-BBC0-43CA-B003-6FDAEDD04B18}">
      <dgm:prSet/>
      <dgm:spPr/>
      <dgm:t>
        <a:bodyPr/>
        <a:lstStyle/>
        <a:p>
          <a:pPr rtl="0"/>
          <a:r>
            <a:rPr lang="en-GB" dirty="0" smtClean="0"/>
            <a:t>As part of a national drive to improve access to GP services</a:t>
          </a:r>
          <a:r>
            <a:rPr lang="en-GB" baseline="0" dirty="0" smtClean="0"/>
            <a:t>, from 1 October 2018, everyone in east Kent (and around the UK) will be able to book an evening, weekend and bank holiday appointment with a GP, nurse and other health professionals. </a:t>
          </a:r>
          <a:endParaRPr lang="en-GB" dirty="0"/>
        </a:p>
      </dgm:t>
    </dgm:pt>
    <dgm:pt modelId="{1FDC60F3-6156-4729-A3D0-77D40AC88DAD}" type="parTrans" cxnId="{C28ED735-9C1A-4C95-AF5E-B792B805F5EB}">
      <dgm:prSet/>
      <dgm:spPr/>
      <dgm:t>
        <a:bodyPr/>
        <a:lstStyle/>
        <a:p>
          <a:endParaRPr lang="en-US"/>
        </a:p>
      </dgm:t>
    </dgm:pt>
    <dgm:pt modelId="{A9A97C93-D765-4B22-9298-0952DE03D3B8}" type="sibTrans" cxnId="{C28ED735-9C1A-4C95-AF5E-B792B805F5EB}">
      <dgm:prSet/>
      <dgm:spPr/>
      <dgm:t>
        <a:bodyPr/>
        <a:lstStyle/>
        <a:p>
          <a:endParaRPr lang="en-US"/>
        </a:p>
      </dgm:t>
    </dgm:pt>
    <dgm:pt modelId="{300D29D2-95B1-40C8-8127-03FC377EA152}">
      <dgm:prSet/>
      <dgm:spPr/>
      <dgm:t>
        <a:bodyPr/>
        <a:lstStyle/>
        <a:p>
          <a:pPr rtl="0"/>
          <a:r>
            <a:rPr lang="en-GB" dirty="0" smtClean="0"/>
            <a:t>As part of compliance, clusters and practices will need to demonstrate that they have appropriately and properly advertised their IA services.</a:t>
          </a:r>
          <a:endParaRPr lang="en-GB" dirty="0"/>
        </a:p>
      </dgm:t>
    </dgm:pt>
    <dgm:pt modelId="{07ED29AB-70CB-4850-AC3A-4513555AA97C}" type="parTrans" cxnId="{BB54D5FE-2B05-4EF2-92B8-8D80067AEAAA}">
      <dgm:prSet/>
      <dgm:spPr/>
      <dgm:t>
        <a:bodyPr/>
        <a:lstStyle/>
        <a:p>
          <a:endParaRPr lang="en-US"/>
        </a:p>
      </dgm:t>
    </dgm:pt>
    <dgm:pt modelId="{3FD8F861-A181-4B6F-98A3-F824CF2D19C1}" type="sibTrans" cxnId="{BB54D5FE-2B05-4EF2-92B8-8D80067AEAAA}">
      <dgm:prSet/>
      <dgm:spPr/>
      <dgm:t>
        <a:bodyPr/>
        <a:lstStyle/>
        <a:p>
          <a:endParaRPr lang="en-US"/>
        </a:p>
      </dgm:t>
    </dgm:pt>
    <dgm:pt modelId="{0763EAB1-F525-47FB-93C3-068FB486B43F}">
      <dgm:prSet/>
      <dgm:spPr/>
      <dgm:t>
        <a:bodyPr/>
        <a:lstStyle/>
        <a:p>
          <a:pPr rtl="0"/>
          <a:r>
            <a:rPr lang="en-GB" dirty="0" smtClean="0"/>
            <a:t>This pack has been designed to give you some guidance around advertising content and provides useful resources to help you do this.</a:t>
          </a:r>
          <a:endParaRPr lang="en-GB" dirty="0"/>
        </a:p>
      </dgm:t>
    </dgm:pt>
    <dgm:pt modelId="{C0C7FBFE-2ADA-40D2-ADBC-134C0BFF77B0}" type="parTrans" cxnId="{B626F570-5204-4337-A068-FBDB813F956D}">
      <dgm:prSet/>
      <dgm:spPr/>
      <dgm:t>
        <a:bodyPr/>
        <a:lstStyle/>
        <a:p>
          <a:endParaRPr lang="en-US"/>
        </a:p>
      </dgm:t>
    </dgm:pt>
    <dgm:pt modelId="{3B0A7049-173E-4F36-B01F-FB5FD17FE88D}" type="sibTrans" cxnId="{B626F570-5204-4337-A068-FBDB813F956D}">
      <dgm:prSet/>
      <dgm:spPr/>
      <dgm:t>
        <a:bodyPr/>
        <a:lstStyle/>
        <a:p>
          <a:endParaRPr lang="en-US"/>
        </a:p>
      </dgm:t>
    </dgm:pt>
    <dgm:pt modelId="{AFBF6AEB-A20D-4076-A9CE-55091F92DD66}" type="pres">
      <dgm:prSet presAssocID="{614D413B-3AF9-41B1-8BBF-F53C43CDF2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CF31F0F-7F18-45CB-B809-94DCE97FE780}" type="pres">
      <dgm:prSet presAssocID="{9100463D-BBC0-43CA-B003-6FDAEDD04B18}" presName="parentText" presStyleLbl="node1" presStyleIdx="0" presStyleCnt="3" custLinFactNeighborY="5019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1C025B-3AFB-40DC-9A70-96C44E18C11A}" type="pres">
      <dgm:prSet presAssocID="{A9A97C93-D765-4B22-9298-0952DE03D3B8}" presName="spacer" presStyleCnt="0"/>
      <dgm:spPr/>
    </dgm:pt>
    <dgm:pt modelId="{0B594AD2-60C8-4E60-9A68-20E446E78CA5}" type="pres">
      <dgm:prSet presAssocID="{300D29D2-95B1-40C8-8127-03FC377EA15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5474A0-3998-4930-AD9E-A1E97730C612}" type="pres">
      <dgm:prSet presAssocID="{3FD8F861-A181-4B6F-98A3-F824CF2D19C1}" presName="spacer" presStyleCnt="0"/>
      <dgm:spPr/>
    </dgm:pt>
    <dgm:pt modelId="{6F5E6A79-B334-4E7F-98DF-650DF2B75491}" type="pres">
      <dgm:prSet presAssocID="{0763EAB1-F525-47FB-93C3-068FB486B43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D8B4FA3-DAE3-45F6-9DD4-928F69410B0B}" type="presOf" srcId="{300D29D2-95B1-40C8-8127-03FC377EA152}" destId="{0B594AD2-60C8-4E60-9A68-20E446E78CA5}" srcOrd="0" destOrd="0" presId="urn:microsoft.com/office/officeart/2005/8/layout/vList2"/>
    <dgm:cxn modelId="{15F5E0EB-CA6D-4792-BF72-9A1B643D4D38}" type="presOf" srcId="{614D413B-3AF9-41B1-8BBF-F53C43CDF2B6}" destId="{AFBF6AEB-A20D-4076-A9CE-55091F92DD66}" srcOrd="0" destOrd="0" presId="urn:microsoft.com/office/officeart/2005/8/layout/vList2"/>
    <dgm:cxn modelId="{1EF55621-8F81-47AF-ADC1-D72C9FDCA2E4}" type="presOf" srcId="{9100463D-BBC0-43CA-B003-6FDAEDD04B18}" destId="{3CF31F0F-7F18-45CB-B809-94DCE97FE780}" srcOrd="0" destOrd="0" presId="urn:microsoft.com/office/officeart/2005/8/layout/vList2"/>
    <dgm:cxn modelId="{BB54D5FE-2B05-4EF2-92B8-8D80067AEAAA}" srcId="{614D413B-3AF9-41B1-8BBF-F53C43CDF2B6}" destId="{300D29D2-95B1-40C8-8127-03FC377EA152}" srcOrd="1" destOrd="0" parTransId="{07ED29AB-70CB-4850-AC3A-4513555AA97C}" sibTransId="{3FD8F861-A181-4B6F-98A3-F824CF2D19C1}"/>
    <dgm:cxn modelId="{E5485AD6-1F5E-47B7-B821-6E73ADAFB16C}" type="presOf" srcId="{0763EAB1-F525-47FB-93C3-068FB486B43F}" destId="{6F5E6A79-B334-4E7F-98DF-650DF2B75491}" srcOrd="0" destOrd="0" presId="urn:microsoft.com/office/officeart/2005/8/layout/vList2"/>
    <dgm:cxn modelId="{B626F570-5204-4337-A068-FBDB813F956D}" srcId="{614D413B-3AF9-41B1-8BBF-F53C43CDF2B6}" destId="{0763EAB1-F525-47FB-93C3-068FB486B43F}" srcOrd="2" destOrd="0" parTransId="{C0C7FBFE-2ADA-40D2-ADBC-134C0BFF77B0}" sibTransId="{3B0A7049-173E-4F36-B01F-FB5FD17FE88D}"/>
    <dgm:cxn modelId="{C28ED735-9C1A-4C95-AF5E-B792B805F5EB}" srcId="{614D413B-3AF9-41B1-8BBF-F53C43CDF2B6}" destId="{9100463D-BBC0-43CA-B003-6FDAEDD04B18}" srcOrd="0" destOrd="0" parTransId="{1FDC60F3-6156-4729-A3D0-77D40AC88DAD}" sibTransId="{A9A97C93-D765-4B22-9298-0952DE03D3B8}"/>
    <dgm:cxn modelId="{80BECD04-A7AF-4918-9556-7146A483F264}" type="presParOf" srcId="{AFBF6AEB-A20D-4076-A9CE-55091F92DD66}" destId="{3CF31F0F-7F18-45CB-B809-94DCE97FE780}" srcOrd="0" destOrd="0" presId="urn:microsoft.com/office/officeart/2005/8/layout/vList2"/>
    <dgm:cxn modelId="{ECCE02C6-F334-437A-9D7E-85298A37F991}" type="presParOf" srcId="{AFBF6AEB-A20D-4076-A9CE-55091F92DD66}" destId="{0F1C025B-3AFB-40DC-9A70-96C44E18C11A}" srcOrd="1" destOrd="0" presId="urn:microsoft.com/office/officeart/2005/8/layout/vList2"/>
    <dgm:cxn modelId="{ED7C5F5D-9223-44EA-9675-1C4F3B007CCC}" type="presParOf" srcId="{AFBF6AEB-A20D-4076-A9CE-55091F92DD66}" destId="{0B594AD2-60C8-4E60-9A68-20E446E78CA5}" srcOrd="2" destOrd="0" presId="urn:microsoft.com/office/officeart/2005/8/layout/vList2"/>
    <dgm:cxn modelId="{D52065C8-2634-4540-9BB2-4CC26C1E2B9A}" type="presParOf" srcId="{AFBF6AEB-A20D-4076-A9CE-55091F92DD66}" destId="{555474A0-3998-4930-AD9E-A1E97730C612}" srcOrd="3" destOrd="0" presId="urn:microsoft.com/office/officeart/2005/8/layout/vList2"/>
    <dgm:cxn modelId="{E334CFBB-D526-461B-8625-9D4D00305195}" type="presParOf" srcId="{AFBF6AEB-A20D-4076-A9CE-55091F92DD66}" destId="{6F5E6A79-B334-4E7F-98DF-650DF2B7549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63B40F-31FA-4C7C-8997-5903480CDC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A9C9D9-E46B-417D-8FD7-91D0DB6D91D3}">
      <dgm:prSet custT="1"/>
      <dgm:spPr/>
      <dgm:t>
        <a:bodyPr/>
        <a:lstStyle/>
        <a:p>
          <a:pPr rtl="0"/>
          <a:r>
            <a:rPr lang="en-GB" sz="1600" dirty="0" smtClean="0"/>
            <a:t>Make sure that: </a:t>
          </a:r>
        </a:p>
        <a:p>
          <a:pPr rtl="0"/>
          <a:endParaRPr lang="en-GB" sz="1600" dirty="0" smtClean="0"/>
        </a:p>
        <a:p>
          <a:pPr rtl="0"/>
          <a:r>
            <a:rPr lang="en-GB" sz="1600" dirty="0" smtClean="0"/>
            <a:t>The improved access services are advertised  as widely as possible to patients. </a:t>
          </a:r>
        </a:p>
        <a:p>
          <a:pPr rtl="0"/>
          <a:r>
            <a:rPr lang="en-GB" sz="1600" dirty="0" smtClean="0"/>
            <a:t>This includes putting something up on your website, in your GP practice – so that it is clear to patients how they can access these appointments.</a:t>
          </a:r>
        </a:p>
        <a:p>
          <a:pPr rtl="0"/>
          <a:endParaRPr lang="en-GB" sz="1600" dirty="0" smtClean="0"/>
        </a:p>
        <a:p>
          <a:pPr rtl="0"/>
          <a:r>
            <a:rPr lang="en-GB" sz="1600" dirty="0" smtClean="0"/>
            <a:t>All practice staff are able to direct patients to the service and offer appointments in the evenings, at weekends and on bank holidays.</a:t>
          </a:r>
        </a:p>
        <a:p>
          <a:pPr rtl="0"/>
          <a:endParaRPr lang="en-GB" sz="1600" dirty="0" smtClean="0"/>
        </a:p>
        <a:p>
          <a:pPr rtl="0"/>
          <a:endParaRPr lang="en-GB" sz="1600" dirty="0" smtClean="0"/>
        </a:p>
      </dgm:t>
    </dgm:pt>
    <dgm:pt modelId="{4265B601-392F-4A7B-B137-61407A5178E0}" type="parTrans" cxnId="{720D2F63-BD96-4639-9E23-CA78ECD47366}">
      <dgm:prSet/>
      <dgm:spPr/>
      <dgm:t>
        <a:bodyPr/>
        <a:lstStyle/>
        <a:p>
          <a:endParaRPr lang="en-US"/>
        </a:p>
      </dgm:t>
    </dgm:pt>
    <dgm:pt modelId="{6E8E724A-8C23-4A92-9295-9478A95A6445}" type="sibTrans" cxnId="{720D2F63-BD96-4639-9E23-CA78ECD47366}">
      <dgm:prSet/>
      <dgm:spPr/>
      <dgm:t>
        <a:bodyPr/>
        <a:lstStyle/>
        <a:p>
          <a:endParaRPr lang="en-US"/>
        </a:p>
      </dgm:t>
    </dgm:pt>
    <dgm:pt modelId="{F570E34A-B182-4ED0-9E03-9A78E292D1CC}">
      <dgm:prSet/>
      <dgm:spPr/>
      <dgm:t>
        <a:bodyPr/>
        <a:lstStyle/>
        <a:p>
          <a:pPr rtl="0"/>
          <a:endParaRPr lang="en-GB" dirty="0"/>
        </a:p>
      </dgm:t>
    </dgm:pt>
    <dgm:pt modelId="{2862A02F-1DF3-4CC5-8790-A388931605F7}" type="parTrans" cxnId="{AE33C0DD-9F1B-4136-A85E-5D137C3B717F}">
      <dgm:prSet/>
      <dgm:spPr/>
      <dgm:t>
        <a:bodyPr/>
        <a:lstStyle/>
        <a:p>
          <a:endParaRPr lang="en-US"/>
        </a:p>
      </dgm:t>
    </dgm:pt>
    <dgm:pt modelId="{F856966D-1D45-4606-B0E8-D1C8107637B1}" type="sibTrans" cxnId="{AE33C0DD-9F1B-4136-A85E-5D137C3B717F}">
      <dgm:prSet/>
      <dgm:spPr/>
      <dgm:t>
        <a:bodyPr/>
        <a:lstStyle/>
        <a:p>
          <a:endParaRPr lang="en-US"/>
        </a:p>
      </dgm:t>
    </dgm:pt>
    <dgm:pt modelId="{4BC9824B-FCFA-4982-9227-7E9AF8428716}" type="pres">
      <dgm:prSet presAssocID="{7B63B40F-31FA-4C7C-8997-5903480CDC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697C084-C7AF-4BCB-9650-0DA2A88C5D45}" type="pres">
      <dgm:prSet presAssocID="{F0A9C9D9-E46B-417D-8FD7-91D0DB6D91D3}" presName="parentText" presStyleLbl="node1" presStyleIdx="0" presStyleCnt="1" custLinFactNeighborY="1937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FD4F7C-E3DF-4F61-ADE2-4AC617233E69}" type="pres">
      <dgm:prSet presAssocID="{F0A9C9D9-E46B-417D-8FD7-91D0DB6D91D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6E5E1FA-DA49-4380-B525-82E95E6276AE}" type="presOf" srcId="{F570E34A-B182-4ED0-9E03-9A78E292D1CC}" destId="{A0FD4F7C-E3DF-4F61-ADE2-4AC617233E69}" srcOrd="0" destOrd="0" presId="urn:microsoft.com/office/officeart/2005/8/layout/vList2"/>
    <dgm:cxn modelId="{720D2F63-BD96-4639-9E23-CA78ECD47366}" srcId="{7B63B40F-31FA-4C7C-8997-5903480CDC3D}" destId="{F0A9C9D9-E46B-417D-8FD7-91D0DB6D91D3}" srcOrd="0" destOrd="0" parTransId="{4265B601-392F-4A7B-B137-61407A5178E0}" sibTransId="{6E8E724A-8C23-4A92-9295-9478A95A6445}"/>
    <dgm:cxn modelId="{BA40BC4D-08EB-425D-B1C3-DA12C4B1EB5A}" type="presOf" srcId="{7B63B40F-31FA-4C7C-8997-5903480CDC3D}" destId="{4BC9824B-FCFA-4982-9227-7E9AF8428716}" srcOrd="0" destOrd="0" presId="urn:microsoft.com/office/officeart/2005/8/layout/vList2"/>
    <dgm:cxn modelId="{AE33C0DD-9F1B-4136-A85E-5D137C3B717F}" srcId="{F0A9C9D9-E46B-417D-8FD7-91D0DB6D91D3}" destId="{F570E34A-B182-4ED0-9E03-9A78E292D1CC}" srcOrd="0" destOrd="0" parTransId="{2862A02F-1DF3-4CC5-8790-A388931605F7}" sibTransId="{F856966D-1D45-4606-B0E8-D1C8107637B1}"/>
    <dgm:cxn modelId="{DFDF4766-5552-4145-91C7-C56CFCAEA78E}" type="presOf" srcId="{F0A9C9D9-E46B-417D-8FD7-91D0DB6D91D3}" destId="{B697C084-C7AF-4BCB-9650-0DA2A88C5D45}" srcOrd="0" destOrd="0" presId="urn:microsoft.com/office/officeart/2005/8/layout/vList2"/>
    <dgm:cxn modelId="{C8BD70A6-B32D-4E9E-9266-472BC0DE0714}" type="presParOf" srcId="{4BC9824B-FCFA-4982-9227-7E9AF8428716}" destId="{B697C084-C7AF-4BCB-9650-0DA2A88C5D45}" srcOrd="0" destOrd="0" presId="urn:microsoft.com/office/officeart/2005/8/layout/vList2"/>
    <dgm:cxn modelId="{BF01245E-4E75-4309-AADC-6214EC5CC23D}" type="presParOf" srcId="{4BC9824B-FCFA-4982-9227-7E9AF8428716}" destId="{A0FD4F7C-E3DF-4F61-ADE2-4AC617233E6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E01725-8E2C-4761-A15B-E5D95537CD28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67649C-B563-4ADA-AB4E-2813CAD402DE}">
      <dgm:prSet/>
      <dgm:spPr/>
      <dgm:t>
        <a:bodyPr/>
        <a:lstStyle/>
        <a:p>
          <a:pPr rtl="0"/>
          <a:r>
            <a:rPr lang="en-GB" dirty="0" smtClean="0"/>
            <a:t>Key information can be obtained from the guidance produced by NHS England’s national team. We won’t replicate that here, but merely signpost and add some additional information, and give you a useful structure</a:t>
          </a:r>
          <a:endParaRPr lang="en-GB" dirty="0"/>
        </a:p>
      </dgm:t>
    </dgm:pt>
    <dgm:pt modelId="{24453D24-959A-4CDA-99D5-E77DA4FA47CB}" type="parTrans" cxnId="{0AFD118A-7239-4922-9B31-27A46EC9005B}">
      <dgm:prSet/>
      <dgm:spPr/>
      <dgm:t>
        <a:bodyPr/>
        <a:lstStyle/>
        <a:p>
          <a:endParaRPr lang="en-US"/>
        </a:p>
      </dgm:t>
    </dgm:pt>
    <dgm:pt modelId="{EFCC1267-A8AE-4707-BECC-BA21037F89EC}" type="sibTrans" cxnId="{0AFD118A-7239-4922-9B31-27A46EC9005B}">
      <dgm:prSet/>
      <dgm:spPr/>
      <dgm:t>
        <a:bodyPr/>
        <a:lstStyle/>
        <a:p>
          <a:endParaRPr lang="en-US"/>
        </a:p>
      </dgm:t>
    </dgm:pt>
    <dgm:pt modelId="{4D2521C3-7D52-4474-850F-7B244E29BF94}">
      <dgm:prSet/>
      <dgm:spPr/>
      <dgm:t>
        <a:bodyPr/>
        <a:lstStyle/>
        <a:p>
          <a:pPr rtl="0"/>
          <a:r>
            <a:rPr lang="en-GB" dirty="0" smtClean="0"/>
            <a:t>Read these slides in conjunction with the national guidance</a:t>
          </a:r>
          <a:endParaRPr lang="en-GB" dirty="0"/>
        </a:p>
      </dgm:t>
    </dgm:pt>
    <dgm:pt modelId="{4D5068BD-325D-41C3-8B69-1B6ACE7821AE}" type="parTrans" cxnId="{FB0999F2-F8A4-403F-8276-0556086F51B8}">
      <dgm:prSet/>
      <dgm:spPr/>
      <dgm:t>
        <a:bodyPr/>
        <a:lstStyle/>
        <a:p>
          <a:endParaRPr lang="en-US"/>
        </a:p>
      </dgm:t>
    </dgm:pt>
    <dgm:pt modelId="{FE8AE3DC-E311-4F5F-B5CD-AC1FCCF684E5}" type="sibTrans" cxnId="{FB0999F2-F8A4-403F-8276-0556086F51B8}">
      <dgm:prSet/>
      <dgm:spPr/>
      <dgm:t>
        <a:bodyPr/>
        <a:lstStyle/>
        <a:p>
          <a:endParaRPr lang="en-US"/>
        </a:p>
      </dgm:t>
    </dgm:pt>
    <dgm:pt modelId="{E394A48C-6177-4205-975F-3E2FD9EED2CB}">
      <dgm:prSet/>
      <dgm:spPr/>
      <dgm:t>
        <a:bodyPr/>
        <a:lstStyle/>
        <a:p>
          <a:pPr rtl="0"/>
          <a:r>
            <a:rPr lang="en-GB" smtClean="0"/>
            <a:t>National guidance: </a:t>
          </a:r>
          <a:r>
            <a:rPr lang="en-GB" smtClean="0">
              <a:hlinkClick xmlns:r="http://schemas.openxmlformats.org/officeDocument/2006/relationships" r:id="rId1"/>
            </a:rPr>
            <a:t>https://www.england.nhs.uk/wp-content/uploads/2017/09/improving-access-to-general-practice-guide-v2.pdf</a:t>
          </a:r>
          <a:r>
            <a:rPr lang="en-GB" smtClean="0"/>
            <a:t> </a:t>
          </a:r>
          <a:endParaRPr lang="en-GB"/>
        </a:p>
      </dgm:t>
    </dgm:pt>
    <dgm:pt modelId="{62E4E2E2-624C-46BD-ABD4-9A22CAE32B84}" type="parTrans" cxnId="{0BE76485-FAC9-4F4C-9FF7-C0B01EE8B326}">
      <dgm:prSet/>
      <dgm:spPr/>
      <dgm:t>
        <a:bodyPr/>
        <a:lstStyle/>
        <a:p>
          <a:endParaRPr lang="en-US"/>
        </a:p>
      </dgm:t>
    </dgm:pt>
    <dgm:pt modelId="{5710086A-4B27-4C13-8685-A2D531240CDE}" type="sibTrans" cxnId="{0BE76485-FAC9-4F4C-9FF7-C0B01EE8B326}">
      <dgm:prSet/>
      <dgm:spPr/>
      <dgm:t>
        <a:bodyPr/>
        <a:lstStyle/>
        <a:p>
          <a:endParaRPr lang="en-US"/>
        </a:p>
      </dgm:t>
    </dgm:pt>
    <dgm:pt modelId="{81D71F82-49E6-47B1-B88A-1E902465837E}" type="pres">
      <dgm:prSet presAssocID="{6AE01725-8E2C-4761-A15B-E5D95537CD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85C23CB-8ADD-43E6-8C1D-116B4EFA794B}" type="pres">
      <dgm:prSet presAssocID="{E394A48C-6177-4205-975F-3E2FD9EED2CB}" presName="boxAndChildren" presStyleCnt="0"/>
      <dgm:spPr/>
    </dgm:pt>
    <dgm:pt modelId="{FCC9F0C8-B944-4D23-9009-6C499920AE6B}" type="pres">
      <dgm:prSet presAssocID="{E394A48C-6177-4205-975F-3E2FD9EED2CB}" presName="parentTextBox" presStyleLbl="node1" presStyleIdx="0" presStyleCnt="3"/>
      <dgm:spPr/>
      <dgm:t>
        <a:bodyPr/>
        <a:lstStyle/>
        <a:p>
          <a:endParaRPr lang="en-GB"/>
        </a:p>
      </dgm:t>
    </dgm:pt>
    <dgm:pt modelId="{8CACA1B5-C088-4CB3-A7A1-6F607B633F0C}" type="pres">
      <dgm:prSet presAssocID="{FE8AE3DC-E311-4F5F-B5CD-AC1FCCF684E5}" presName="sp" presStyleCnt="0"/>
      <dgm:spPr/>
    </dgm:pt>
    <dgm:pt modelId="{EA495F21-21C8-4C45-AD12-A679D6F49615}" type="pres">
      <dgm:prSet presAssocID="{4D2521C3-7D52-4474-850F-7B244E29BF94}" presName="arrowAndChildren" presStyleCnt="0"/>
      <dgm:spPr/>
    </dgm:pt>
    <dgm:pt modelId="{B299AEE8-D93A-4C8F-8678-17BDEEF4777D}" type="pres">
      <dgm:prSet presAssocID="{4D2521C3-7D52-4474-850F-7B244E29BF94}" presName="parentTextArrow" presStyleLbl="node1" presStyleIdx="1" presStyleCnt="3"/>
      <dgm:spPr/>
      <dgm:t>
        <a:bodyPr/>
        <a:lstStyle/>
        <a:p>
          <a:endParaRPr lang="en-GB"/>
        </a:p>
      </dgm:t>
    </dgm:pt>
    <dgm:pt modelId="{A194113C-D8FF-4C28-AC17-0DE384BD6266}" type="pres">
      <dgm:prSet presAssocID="{EFCC1267-A8AE-4707-BECC-BA21037F89EC}" presName="sp" presStyleCnt="0"/>
      <dgm:spPr/>
    </dgm:pt>
    <dgm:pt modelId="{8BC149E5-C7E1-4880-BFD0-0CE9F168CC90}" type="pres">
      <dgm:prSet presAssocID="{A967649C-B563-4ADA-AB4E-2813CAD402DE}" presName="arrowAndChildren" presStyleCnt="0"/>
      <dgm:spPr/>
    </dgm:pt>
    <dgm:pt modelId="{A9C9A042-8BCC-40EE-9DEA-1E4FA13DF7E2}" type="pres">
      <dgm:prSet presAssocID="{A967649C-B563-4ADA-AB4E-2813CAD402DE}" presName="parentTextArrow" presStyleLbl="node1" presStyleIdx="2" presStyleCnt="3"/>
      <dgm:spPr/>
      <dgm:t>
        <a:bodyPr/>
        <a:lstStyle/>
        <a:p>
          <a:endParaRPr lang="en-GB"/>
        </a:p>
      </dgm:t>
    </dgm:pt>
  </dgm:ptLst>
  <dgm:cxnLst>
    <dgm:cxn modelId="{1DD41C02-758F-4824-9493-E3AB950FACDC}" type="presOf" srcId="{4D2521C3-7D52-4474-850F-7B244E29BF94}" destId="{B299AEE8-D93A-4C8F-8678-17BDEEF4777D}" srcOrd="0" destOrd="0" presId="urn:microsoft.com/office/officeart/2005/8/layout/process4"/>
    <dgm:cxn modelId="{0BE76485-FAC9-4F4C-9FF7-C0B01EE8B326}" srcId="{6AE01725-8E2C-4761-A15B-E5D95537CD28}" destId="{E394A48C-6177-4205-975F-3E2FD9EED2CB}" srcOrd="2" destOrd="0" parTransId="{62E4E2E2-624C-46BD-ABD4-9A22CAE32B84}" sibTransId="{5710086A-4B27-4C13-8685-A2D531240CDE}"/>
    <dgm:cxn modelId="{6CD45FF8-4F2A-455B-8F6F-9A5472587F70}" type="presOf" srcId="{E394A48C-6177-4205-975F-3E2FD9EED2CB}" destId="{FCC9F0C8-B944-4D23-9009-6C499920AE6B}" srcOrd="0" destOrd="0" presId="urn:microsoft.com/office/officeart/2005/8/layout/process4"/>
    <dgm:cxn modelId="{0AFD118A-7239-4922-9B31-27A46EC9005B}" srcId="{6AE01725-8E2C-4761-A15B-E5D95537CD28}" destId="{A967649C-B563-4ADA-AB4E-2813CAD402DE}" srcOrd="0" destOrd="0" parTransId="{24453D24-959A-4CDA-99D5-E77DA4FA47CB}" sibTransId="{EFCC1267-A8AE-4707-BECC-BA21037F89EC}"/>
    <dgm:cxn modelId="{FB0999F2-F8A4-403F-8276-0556086F51B8}" srcId="{6AE01725-8E2C-4761-A15B-E5D95537CD28}" destId="{4D2521C3-7D52-4474-850F-7B244E29BF94}" srcOrd="1" destOrd="0" parTransId="{4D5068BD-325D-41C3-8B69-1B6ACE7821AE}" sibTransId="{FE8AE3DC-E311-4F5F-B5CD-AC1FCCF684E5}"/>
    <dgm:cxn modelId="{1B58378E-3474-4371-A116-AC5CAA1414F8}" type="presOf" srcId="{A967649C-B563-4ADA-AB4E-2813CAD402DE}" destId="{A9C9A042-8BCC-40EE-9DEA-1E4FA13DF7E2}" srcOrd="0" destOrd="0" presId="urn:microsoft.com/office/officeart/2005/8/layout/process4"/>
    <dgm:cxn modelId="{D1E38607-890E-4B4F-8A77-7477F7E0B667}" type="presOf" srcId="{6AE01725-8E2C-4761-A15B-E5D95537CD28}" destId="{81D71F82-49E6-47B1-B88A-1E902465837E}" srcOrd="0" destOrd="0" presId="urn:microsoft.com/office/officeart/2005/8/layout/process4"/>
    <dgm:cxn modelId="{86E5B0B7-2961-42F3-8B40-DE5D9052D48F}" type="presParOf" srcId="{81D71F82-49E6-47B1-B88A-1E902465837E}" destId="{285C23CB-8ADD-43E6-8C1D-116B4EFA794B}" srcOrd="0" destOrd="0" presId="urn:microsoft.com/office/officeart/2005/8/layout/process4"/>
    <dgm:cxn modelId="{A20E2644-85E5-4559-BA2F-F76C4462F545}" type="presParOf" srcId="{285C23CB-8ADD-43E6-8C1D-116B4EFA794B}" destId="{FCC9F0C8-B944-4D23-9009-6C499920AE6B}" srcOrd="0" destOrd="0" presId="urn:microsoft.com/office/officeart/2005/8/layout/process4"/>
    <dgm:cxn modelId="{D78C1CFA-25FB-4584-BC81-851457540485}" type="presParOf" srcId="{81D71F82-49E6-47B1-B88A-1E902465837E}" destId="{8CACA1B5-C088-4CB3-A7A1-6F607B633F0C}" srcOrd="1" destOrd="0" presId="urn:microsoft.com/office/officeart/2005/8/layout/process4"/>
    <dgm:cxn modelId="{23CAF8F1-69D3-421F-9C95-07D89D08263E}" type="presParOf" srcId="{81D71F82-49E6-47B1-B88A-1E902465837E}" destId="{EA495F21-21C8-4C45-AD12-A679D6F49615}" srcOrd="2" destOrd="0" presId="urn:microsoft.com/office/officeart/2005/8/layout/process4"/>
    <dgm:cxn modelId="{AAE0CBBE-ABF1-4B4C-8BB8-CB4E3346A17B}" type="presParOf" srcId="{EA495F21-21C8-4C45-AD12-A679D6F49615}" destId="{B299AEE8-D93A-4C8F-8678-17BDEEF4777D}" srcOrd="0" destOrd="0" presId="urn:microsoft.com/office/officeart/2005/8/layout/process4"/>
    <dgm:cxn modelId="{783F8CD3-C130-4875-AC65-360C32DB11B7}" type="presParOf" srcId="{81D71F82-49E6-47B1-B88A-1E902465837E}" destId="{A194113C-D8FF-4C28-AC17-0DE384BD6266}" srcOrd="3" destOrd="0" presId="urn:microsoft.com/office/officeart/2005/8/layout/process4"/>
    <dgm:cxn modelId="{DD692F1F-F9EA-46FD-85F8-32BD678CD8D1}" type="presParOf" srcId="{81D71F82-49E6-47B1-B88A-1E902465837E}" destId="{8BC149E5-C7E1-4880-BFD0-0CE9F168CC90}" srcOrd="4" destOrd="0" presId="urn:microsoft.com/office/officeart/2005/8/layout/process4"/>
    <dgm:cxn modelId="{00AB3693-EB27-4A54-B06D-E303134A808B}" type="presParOf" srcId="{8BC149E5-C7E1-4880-BFD0-0CE9F168CC90}" destId="{A9C9A042-8BCC-40EE-9DEA-1E4FA13DF7E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8B4FBD-36BE-4492-B6B0-E402FCFAD70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F264B6-D14E-4BF6-BE1D-0F5FE91F8B65}">
      <dgm:prSet custT="1"/>
      <dgm:spPr/>
      <dgm:t>
        <a:bodyPr/>
        <a:lstStyle/>
        <a:p>
          <a:pPr algn="l" rtl="0"/>
          <a:r>
            <a:rPr lang="en-GB" sz="1200" dirty="0" smtClean="0"/>
            <a:t>Make sure you have information on display about the Improved Access (IA) service. Don’t worry about being too specific about who is open when – simply make the message clear:  </a:t>
          </a:r>
          <a:r>
            <a:rPr lang="en-GB" sz="1200" b="1" dirty="0" smtClean="0">
              <a:solidFill>
                <a:srgbClr val="0072C6"/>
              </a:solidFill>
            </a:rPr>
            <a:t>We’re here for you, for longer</a:t>
          </a:r>
        </a:p>
        <a:p>
          <a:pPr algn="l" rtl="0"/>
          <a:endParaRPr lang="en-GB" sz="1200" b="1" dirty="0" smtClean="0"/>
        </a:p>
        <a:p>
          <a:pPr algn="l" rtl="0"/>
          <a:endParaRPr lang="en-GB" sz="1200" dirty="0" smtClean="0"/>
        </a:p>
      </dgm:t>
    </dgm:pt>
    <dgm:pt modelId="{BFD00DCA-CEE8-4F4A-9834-7793496ED292}" type="parTrans" cxnId="{FC1B33F0-5B52-45AA-BEAC-1D4E8CE675CE}">
      <dgm:prSet/>
      <dgm:spPr/>
      <dgm:t>
        <a:bodyPr/>
        <a:lstStyle/>
        <a:p>
          <a:endParaRPr lang="en-US"/>
        </a:p>
      </dgm:t>
    </dgm:pt>
    <dgm:pt modelId="{C0B30652-58F6-49F8-9817-65BC3862C04E}" type="sibTrans" cxnId="{FC1B33F0-5B52-45AA-BEAC-1D4E8CE675CE}">
      <dgm:prSet/>
      <dgm:spPr/>
      <dgm:t>
        <a:bodyPr/>
        <a:lstStyle/>
        <a:p>
          <a:endParaRPr lang="en-US"/>
        </a:p>
      </dgm:t>
    </dgm:pt>
    <dgm:pt modelId="{4A2AECF6-CEED-46BA-9675-E6FFDCAA192C}">
      <dgm:prSet custT="1"/>
      <dgm:spPr/>
      <dgm:t>
        <a:bodyPr/>
        <a:lstStyle/>
        <a:p>
          <a:pPr rtl="0"/>
          <a:r>
            <a:rPr lang="en-GB" sz="1200" dirty="0" smtClean="0"/>
            <a:t>You can use a combination of posters, leaflets, your plasma screens, your PPG newsletters, banners or rolling screens</a:t>
          </a:r>
          <a:endParaRPr lang="en-GB" sz="1200" dirty="0"/>
        </a:p>
      </dgm:t>
    </dgm:pt>
    <dgm:pt modelId="{1CE755FC-97FF-450F-A174-C4A750A70C16}" type="parTrans" cxnId="{0D5F2B79-D4D8-4A54-9FE3-97A483500508}">
      <dgm:prSet/>
      <dgm:spPr/>
      <dgm:t>
        <a:bodyPr/>
        <a:lstStyle/>
        <a:p>
          <a:endParaRPr lang="en-US"/>
        </a:p>
      </dgm:t>
    </dgm:pt>
    <dgm:pt modelId="{4C3D1064-8D39-4CFE-B209-B8EA813E3994}" type="sibTrans" cxnId="{0D5F2B79-D4D8-4A54-9FE3-97A483500508}">
      <dgm:prSet/>
      <dgm:spPr/>
      <dgm:t>
        <a:bodyPr/>
        <a:lstStyle/>
        <a:p>
          <a:endParaRPr lang="en-US"/>
        </a:p>
      </dgm:t>
    </dgm:pt>
    <dgm:pt modelId="{4C8B7579-7F20-4E10-AE44-D2DC9F19DE5D}">
      <dgm:prSet custT="1"/>
      <dgm:spPr/>
      <dgm:t>
        <a:bodyPr/>
        <a:lstStyle/>
        <a:p>
          <a:pPr rtl="0"/>
          <a:r>
            <a:rPr lang="en-GB" sz="1200" dirty="0" smtClean="0"/>
            <a:t>Make sure that receptionists offer all patients an option of an IA appointment as a matter of course</a:t>
          </a:r>
          <a:endParaRPr lang="en-GB" sz="1200" dirty="0"/>
        </a:p>
      </dgm:t>
    </dgm:pt>
    <dgm:pt modelId="{E32E259B-FE1C-4983-B6D8-98651FD81556}" type="parTrans" cxnId="{5F70C0EF-7B01-41EA-9BF0-B569FE9D9668}">
      <dgm:prSet/>
      <dgm:spPr/>
      <dgm:t>
        <a:bodyPr/>
        <a:lstStyle/>
        <a:p>
          <a:endParaRPr lang="en-US"/>
        </a:p>
      </dgm:t>
    </dgm:pt>
    <dgm:pt modelId="{3095EE6C-19E6-4FAB-852F-DDEDB0BBF420}" type="sibTrans" cxnId="{5F70C0EF-7B01-41EA-9BF0-B569FE9D9668}">
      <dgm:prSet/>
      <dgm:spPr/>
      <dgm:t>
        <a:bodyPr/>
        <a:lstStyle/>
        <a:p>
          <a:endParaRPr lang="en-US"/>
        </a:p>
      </dgm:t>
    </dgm:pt>
    <dgm:pt modelId="{2445C21C-66C9-465F-9F62-58ADE089FB93}">
      <dgm:prSet custT="1"/>
      <dgm:spPr/>
      <dgm:t>
        <a:bodyPr/>
        <a:lstStyle/>
        <a:p>
          <a:pPr rtl="0"/>
          <a:r>
            <a:rPr lang="en-GB" sz="1200" dirty="0" smtClean="0"/>
            <a:t>Discuss IA within patient meetings see your PPG for their help in promotion </a:t>
          </a:r>
          <a:endParaRPr lang="en-GB" sz="1200" dirty="0"/>
        </a:p>
      </dgm:t>
    </dgm:pt>
    <dgm:pt modelId="{D5A1F166-30E3-4FE5-9C9D-3C5E21B342D7}" type="parTrans" cxnId="{26BF131B-57B8-49D8-999B-BF0DF4BCF6A9}">
      <dgm:prSet/>
      <dgm:spPr/>
      <dgm:t>
        <a:bodyPr/>
        <a:lstStyle/>
        <a:p>
          <a:endParaRPr lang="en-US"/>
        </a:p>
      </dgm:t>
    </dgm:pt>
    <dgm:pt modelId="{E3C561A1-97CA-4805-BA6A-788E9B7BEF50}" type="sibTrans" cxnId="{26BF131B-57B8-49D8-999B-BF0DF4BCF6A9}">
      <dgm:prSet/>
      <dgm:spPr/>
      <dgm:t>
        <a:bodyPr/>
        <a:lstStyle/>
        <a:p>
          <a:endParaRPr lang="en-US"/>
        </a:p>
      </dgm:t>
    </dgm:pt>
    <dgm:pt modelId="{20DDD283-9E34-49A5-8044-69F7E3537142}">
      <dgm:prSet custT="1"/>
      <dgm:spPr/>
      <dgm:t>
        <a:bodyPr/>
        <a:lstStyle/>
        <a:p>
          <a:pPr rtl="0"/>
          <a:r>
            <a:rPr lang="en-GB" sz="1200" dirty="0" smtClean="0"/>
            <a:t>Add some details/ hyperlink to practice staff email signatures</a:t>
          </a:r>
        </a:p>
        <a:p>
          <a:pPr rtl="0"/>
          <a:r>
            <a:rPr lang="en-GB" sz="1200" dirty="0" smtClean="0"/>
            <a:t>https://www.england.nhs.uk/wp-content/uploads/2017/09/10927329_14d2103_90x728.png</a:t>
          </a:r>
          <a:endParaRPr lang="en-GB" sz="1200" dirty="0"/>
        </a:p>
      </dgm:t>
    </dgm:pt>
    <dgm:pt modelId="{6A48F27D-B8C9-4CE5-BA4D-D0192A261E65}" type="parTrans" cxnId="{EA2B475E-49E4-4463-BF75-B70CA5378D63}">
      <dgm:prSet/>
      <dgm:spPr/>
      <dgm:t>
        <a:bodyPr/>
        <a:lstStyle/>
        <a:p>
          <a:endParaRPr lang="en-US"/>
        </a:p>
      </dgm:t>
    </dgm:pt>
    <dgm:pt modelId="{5E5B2924-F262-4887-8911-BA41B542A31D}" type="sibTrans" cxnId="{EA2B475E-49E4-4463-BF75-B70CA5378D63}">
      <dgm:prSet/>
      <dgm:spPr/>
      <dgm:t>
        <a:bodyPr/>
        <a:lstStyle/>
        <a:p>
          <a:endParaRPr lang="en-US"/>
        </a:p>
      </dgm:t>
    </dgm:pt>
    <dgm:pt modelId="{E7DBA4BB-F2D7-45AD-A4F4-BFBD43C7AFFF}">
      <dgm:prSet custT="1"/>
      <dgm:spPr/>
      <dgm:t>
        <a:bodyPr/>
        <a:lstStyle/>
        <a:p>
          <a:pPr rtl="0"/>
          <a:endParaRPr lang="en-GB" sz="1200" dirty="0"/>
        </a:p>
      </dgm:t>
    </dgm:pt>
    <dgm:pt modelId="{C242EA26-C5BC-42C4-8A9A-F963155F4BCB}" type="parTrans" cxnId="{4779B592-B5DD-411A-9BDA-DF4A386D1265}">
      <dgm:prSet/>
      <dgm:spPr/>
      <dgm:t>
        <a:bodyPr/>
        <a:lstStyle/>
        <a:p>
          <a:endParaRPr lang="en-US"/>
        </a:p>
      </dgm:t>
    </dgm:pt>
    <dgm:pt modelId="{62D01C5C-30B5-4340-84FF-6139526EC995}" type="sibTrans" cxnId="{4779B592-B5DD-411A-9BDA-DF4A386D1265}">
      <dgm:prSet/>
      <dgm:spPr/>
      <dgm:t>
        <a:bodyPr/>
        <a:lstStyle/>
        <a:p>
          <a:endParaRPr lang="en-US"/>
        </a:p>
      </dgm:t>
    </dgm:pt>
    <dgm:pt modelId="{4A6001DE-36AD-43BC-946C-96F82ED41478}" type="pres">
      <dgm:prSet presAssocID="{5F8B4FBD-36BE-4492-B6B0-E402FCFAD70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EC8AFC48-9B31-4514-A9BF-E62799609222}" type="pres">
      <dgm:prSet presAssocID="{81F264B6-D14E-4BF6-BE1D-0F5FE91F8B65}" presName="thickLine" presStyleLbl="alignNode1" presStyleIdx="0" presStyleCnt="6"/>
      <dgm:spPr/>
    </dgm:pt>
    <dgm:pt modelId="{B471A6F9-239C-4F3D-BD4F-52D5229BEA14}" type="pres">
      <dgm:prSet presAssocID="{81F264B6-D14E-4BF6-BE1D-0F5FE91F8B65}" presName="horz1" presStyleCnt="0"/>
      <dgm:spPr/>
    </dgm:pt>
    <dgm:pt modelId="{D6E1918D-4C90-4828-9AF6-885455DE034A}" type="pres">
      <dgm:prSet presAssocID="{81F264B6-D14E-4BF6-BE1D-0F5FE91F8B65}" presName="tx1" presStyleLbl="revTx" presStyleIdx="0" presStyleCnt="6" custScaleY="98503"/>
      <dgm:spPr/>
      <dgm:t>
        <a:bodyPr/>
        <a:lstStyle/>
        <a:p>
          <a:endParaRPr lang="en-GB"/>
        </a:p>
      </dgm:t>
    </dgm:pt>
    <dgm:pt modelId="{CE9E76CF-B7F5-431F-8674-27A0C05A994B}" type="pres">
      <dgm:prSet presAssocID="{81F264B6-D14E-4BF6-BE1D-0F5FE91F8B65}" presName="vert1" presStyleCnt="0"/>
      <dgm:spPr/>
    </dgm:pt>
    <dgm:pt modelId="{A3D3FCAB-4288-4074-8061-615E1125F5D1}" type="pres">
      <dgm:prSet presAssocID="{4A2AECF6-CEED-46BA-9675-E6FFDCAA192C}" presName="thickLine" presStyleLbl="alignNode1" presStyleIdx="1" presStyleCnt="6"/>
      <dgm:spPr/>
    </dgm:pt>
    <dgm:pt modelId="{4758DE8B-1F1A-4CBB-8BF7-CA240D178E22}" type="pres">
      <dgm:prSet presAssocID="{4A2AECF6-CEED-46BA-9675-E6FFDCAA192C}" presName="horz1" presStyleCnt="0"/>
      <dgm:spPr/>
    </dgm:pt>
    <dgm:pt modelId="{A464225A-8259-41C7-98AA-77C8FFE716FD}" type="pres">
      <dgm:prSet presAssocID="{4A2AECF6-CEED-46BA-9675-E6FFDCAA192C}" presName="tx1" presStyleLbl="revTx" presStyleIdx="1" presStyleCnt="6"/>
      <dgm:spPr/>
      <dgm:t>
        <a:bodyPr/>
        <a:lstStyle/>
        <a:p>
          <a:endParaRPr lang="en-GB"/>
        </a:p>
      </dgm:t>
    </dgm:pt>
    <dgm:pt modelId="{ED5C9036-C865-4423-AED2-F09C24E31535}" type="pres">
      <dgm:prSet presAssocID="{4A2AECF6-CEED-46BA-9675-E6FFDCAA192C}" presName="vert1" presStyleCnt="0"/>
      <dgm:spPr/>
    </dgm:pt>
    <dgm:pt modelId="{AC60D8FC-2D17-4D0F-B96C-8493328D10D8}" type="pres">
      <dgm:prSet presAssocID="{4C8B7579-7F20-4E10-AE44-D2DC9F19DE5D}" presName="thickLine" presStyleLbl="alignNode1" presStyleIdx="2" presStyleCnt="6"/>
      <dgm:spPr/>
    </dgm:pt>
    <dgm:pt modelId="{C779C8D0-2E27-4B49-A43D-022E29C5BA49}" type="pres">
      <dgm:prSet presAssocID="{4C8B7579-7F20-4E10-AE44-D2DC9F19DE5D}" presName="horz1" presStyleCnt="0"/>
      <dgm:spPr/>
    </dgm:pt>
    <dgm:pt modelId="{172E7B7B-5528-4355-BBBE-F12840D6C6C0}" type="pres">
      <dgm:prSet presAssocID="{4C8B7579-7F20-4E10-AE44-D2DC9F19DE5D}" presName="tx1" presStyleLbl="revTx" presStyleIdx="2" presStyleCnt="6"/>
      <dgm:spPr/>
      <dgm:t>
        <a:bodyPr/>
        <a:lstStyle/>
        <a:p>
          <a:endParaRPr lang="en-GB"/>
        </a:p>
      </dgm:t>
    </dgm:pt>
    <dgm:pt modelId="{F79A19F1-14E5-4255-A63F-C1DBCA6C581C}" type="pres">
      <dgm:prSet presAssocID="{4C8B7579-7F20-4E10-AE44-D2DC9F19DE5D}" presName="vert1" presStyleCnt="0"/>
      <dgm:spPr/>
    </dgm:pt>
    <dgm:pt modelId="{E1DECC0F-5746-4EAA-A058-C8A1799F716C}" type="pres">
      <dgm:prSet presAssocID="{2445C21C-66C9-465F-9F62-58ADE089FB93}" presName="thickLine" presStyleLbl="alignNode1" presStyleIdx="3" presStyleCnt="6"/>
      <dgm:spPr/>
    </dgm:pt>
    <dgm:pt modelId="{C616FBDF-4F05-40FD-B092-1F9B29957056}" type="pres">
      <dgm:prSet presAssocID="{2445C21C-66C9-465F-9F62-58ADE089FB93}" presName="horz1" presStyleCnt="0"/>
      <dgm:spPr/>
    </dgm:pt>
    <dgm:pt modelId="{36B43368-BB19-47B1-8B2B-52349FF4F500}" type="pres">
      <dgm:prSet presAssocID="{2445C21C-66C9-465F-9F62-58ADE089FB93}" presName="tx1" presStyleLbl="revTx" presStyleIdx="3" presStyleCnt="6" custScaleY="87213"/>
      <dgm:spPr/>
      <dgm:t>
        <a:bodyPr/>
        <a:lstStyle/>
        <a:p>
          <a:endParaRPr lang="en-GB"/>
        </a:p>
      </dgm:t>
    </dgm:pt>
    <dgm:pt modelId="{579EF9C1-34A0-4248-AD99-358CBA0A8FAA}" type="pres">
      <dgm:prSet presAssocID="{2445C21C-66C9-465F-9F62-58ADE089FB93}" presName="vert1" presStyleCnt="0"/>
      <dgm:spPr/>
    </dgm:pt>
    <dgm:pt modelId="{515F963F-819B-46B0-B2DB-C1FB357AA087}" type="pres">
      <dgm:prSet presAssocID="{20DDD283-9E34-49A5-8044-69F7E3537142}" presName="thickLine" presStyleLbl="alignNode1" presStyleIdx="4" presStyleCnt="6"/>
      <dgm:spPr/>
    </dgm:pt>
    <dgm:pt modelId="{1D1EC507-CE5C-46E4-9865-9A22EE2D35BB}" type="pres">
      <dgm:prSet presAssocID="{20DDD283-9E34-49A5-8044-69F7E3537142}" presName="horz1" presStyleCnt="0"/>
      <dgm:spPr/>
    </dgm:pt>
    <dgm:pt modelId="{A4CC4342-A536-4A55-97AC-4867036FA0FE}" type="pres">
      <dgm:prSet presAssocID="{20DDD283-9E34-49A5-8044-69F7E3537142}" presName="tx1" presStyleLbl="revTx" presStyleIdx="4" presStyleCnt="6" custLinFactNeighborX="-1620" custLinFactNeighborY="5400"/>
      <dgm:spPr/>
      <dgm:t>
        <a:bodyPr/>
        <a:lstStyle/>
        <a:p>
          <a:endParaRPr lang="en-GB"/>
        </a:p>
      </dgm:t>
    </dgm:pt>
    <dgm:pt modelId="{B5358EEC-7E18-4CC6-9200-B4014CE71069}" type="pres">
      <dgm:prSet presAssocID="{20DDD283-9E34-49A5-8044-69F7E3537142}" presName="vert1" presStyleCnt="0"/>
      <dgm:spPr/>
    </dgm:pt>
    <dgm:pt modelId="{92243F9F-BA58-49D2-AA20-FD6B511F4972}" type="pres">
      <dgm:prSet presAssocID="{E7DBA4BB-F2D7-45AD-A4F4-BFBD43C7AFFF}" presName="thickLine" presStyleLbl="alignNode1" presStyleIdx="5" presStyleCnt="6"/>
      <dgm:spPr/>
    </dgm:pt>
    <dgm:pt modelId="{3A21B234-BFA5-48E5-A84F-733A740D197E}" type="pres">
      <dgm:prSet presAssocID="{E7DBA4BB-F2D7-45AD-A4F4-BFBD43C7AFFF}" presName="horz1" presStyleCnt="0"/>
      <dgm:spPr/>
    </dgm:pt>
    <dgm:pt modelId="{541A296A-D470-4DF7-949C-AF082EFD6227}" type="pres">
      <dgm:prSet presAssocID="{E7DBA4BB-F2D7-45AD-A4F4-BFBD43C7AFFF}" presName="tx1" presStyleLbl="revTx" presStyleIdx="5" presStyleCnt="6"/>
      <dgm:spPr/>
      <dgm:t>
        <a:bodyPr/>
        <a:lstStyle/>
        <a:p>
          <a:endParaRPr lang="en-GB"/>
        </a:p>
      </dgm:t>
    </dgm:pt>
    <dgm:pt modelId="{5BC262BE-B5C1-47FF-BE3B-1BAA8CC7F5DF}" type="pres">
      <dgm:prSet presAssocID="{E7DBA4BB-F2D7-45AD-A4F4-BFBD43C7AFFF}" presName="vert1" presStyleCnt="0"/>
      <dgm:spPr/>
    </dgm:pt>
  </dgm:ptLst>
  <dgm:cxnLst>
    <dgm:cxn modelId="{4779B592-B5DD-411A-9BDA-DF4A386D1265}" srcId="{5F8B4FBD-36BE-4492-B6B0-E402FCFAD706}" destId="{E7DBA4BB-F2D7-45AD-A4F4-BFBD43C7AFFF}" srcOrd="5" destOrd="0" parTransId="{C242EA26-C5BC-42C4-8A9A-F963155F4BCB}" sibTransId="{62D01C5C-30B5-4340-84FF-6139526EC995}"/>
    <dgm:cxn modelId="{241F697D-2FF5-4160-93A4-2508DC6404CA}" type="presOf" srcId="{20DDD283-9E34-49A5-8044-69F7E3537142}" destId="{A4CC4342-A536-4A55-97AC-4867036FA0FE}" srcOrd="0" destOrd="0" presId="urn:microsoft.com/office/officeart/2008/layout/LinedList"/>
    <dgm:cxn modelId="{0D5F2B79-D4D8-4A54-9FE3-97A483500508}" srcId="{5F8B4FBD-36BE-4492-B6B0-E402FCFAD706}" destId="{4A2AECF6-CEED-46BA-9675-E6FFDCAA192C}" srcOrd="1" destOrd="0" parTransId="{1CE755FC-97FF-450F-A174-C4A750A70C16}" sibTransId="{4C3D1064-8D39-4CFE-B209-B8EA813E3994}"/>
    <dgm:cxn modelId="{EA2B475E-49E4-4463-BF75-B70CA5378D63}" srcId="{5F8B4FBD-36BE-4492-B6B0-E402FCFAD706}" destId="{20DDD283-9E34-49A5-8044-69F7E3537142}" srcOrd="4" destOrd="0" parTransId="{6A48F27D-B8C9-4CE5-BA4D-D0192A261E65}" sibTransId="{5E5B2924-F262-4887-8911-BA41B542A31D}"/>
    <dgm:cxn modelId="{5F70C0EF-7B01-41EA-9BF0-B569FE9D9668}" srcId="{5F8B4FBD-36BE-4492-B6B0-E402FCFAD706}" destId="{4C8B7579-7F20-4E10-AE44-D2DC9F19DE5D}" srcOrd="2" destOrd="0" parTransId="{E32E259B-FE1C-4983-B6D8-98651FD81556}" sibTransId="{3095EE6C-19E6-4FAB-852F-DDEDB0BBF420}"/>
    <dgm:cxn modelId="{26BF131B-57B8-49D8-999B-BF0DF4BCF6A9}" srcId="{5F8B4FBD-36BE-4492-B6B0-E402FCFAD706}" destId="{2445C21C-66C9-465F-9F62-58ADE089FB93}" srcOrd="3" destOrd="0" parTransId="{D5A1F166-30E3-4FE5-9C9D-3C5E21B342D7}" sibTransId="{E3C561A1-97CA-4805-BA6A-788E9B7BEF50}"/>
    <dgm:cxn modelId="{4731F010-6BFF-46A7-BE5B-C1139A11D89A}" type="presOf" srcId="{81F264B6-D14E-4BF6-BE1D-0F5FE91F8B65}" destId="{D6E1918D-4C90-4828-9AF6-885455DE034A}" srcOrd="0" destOrd="0" presId="urn:microsoft.com/office/officeart/2008/layout/LinedList"/>
    <dgm:cxn modelId="{D2C3D3E4-780F-4299-9DB7-E3563C561629}" type="presOf" srcId="{4A2AECF6-CEED-46BA-9675-E6FFDCAA192C}" destId="{A464225A-8259-41C7-98AA-77C8FFE716FD}" srcOrd="0" destOrd="0" presId="urn:microsoft.com/office/officeart/2008/layout/LinedList"/>
    <dgm:cxn modelId="{4A180391-572C-46C6-9E04-9D4EC5059F98}" type="presOf" srcId="{4C8B7579-7F20-4E10-AE44-D2DC9F19DE5D}" destId="{172E7B7B-5528-4355-BBBE-F12840D6C6C0}" srcOrd="0" destOrd="0" presId="urn:microsoft.com/office/officeart/2008/layout/LinedList"/>
    <dgm:cxn modelId="{CC02E45C-1845-490C-A831-10233B8C872E}" type="presOf" srcId="{5F8B4FBD-36BE-4492-B6B0-E402FCFAD706}" destId="{4A6001DE-36AD-43BC-946C-96F82ED41478}" srcOrd="0" destOrd="0" presId="urn:microsoft.com/office/officeart/2008/layout/LinedList"/>
    <dgm:cxn modelId="{3F98AFEF-B395-4B2D-9475-12CF7B17127B}" type="presOf" srcId="{2445C21C-66C9-465F-9F62-58ADE089FB93}" destId="{36B43368-BB19-47B1-8B2B-52349FF4F500}" srcOrd="0" destOrd="0" presId="urn:microsoft.com/office/officeart/2008/layout/LinedList"/>
    <dgm:cxn modelId="{FC1B33F0-5B52-45AA-BEAC-1D4E8CE675CE}" srcId="{5F8B4FBD-36BE-4492-B6B0-E402FCFAD706}" destId="{81F264B6-D14E-4BF6-BE1D-0F5FE91F8B65}" srcOrd="0" destOrd="0" parTransId="{BFD00DCA-CEE8-4F4A-9834-7793496ED292}" sibTransId="{C0B30652-58F6-49F8-9817-65BC3862C04E}"/>
    <dgm:cxn modelId="{96B0E486-8C9C-44E9-9E60-9D78DAD60D2C}" type="presOf" srcId="{E7DBA4BB-F2D7-45AD-A4F4-BFBD43C7AFFF}" destId="{541A296A-D470-4DF7-949C-AF082EFD6227}" srcOrd="0" destOrd="0" presId="urn:microsoft.com/office/officeart/2008/layout/LinedList"/>
    <dgm:cxn modelId="{9DF14CD3-FBF7-4693-9BC6-B64B050288F5}" type="presParOf" srcId="{4A6001DE-36AD-43BC-946C-96F82ED41478}" destId="{EC8AFC48-9B31-4514-A9BF-E62799609222}" srcOrd="0" destOrd="0" presId="urn:microsoft.com/office/officeart/2008/layout/LinedList"/>
    <dgm:cxn modelId="{B239F646-78B7-4248-84D5-C39DD54698C2}" type="presParOf" srcId="{4A6001DE-36AD-43BC-946C-96F82ED41478}" destId="{B471A6F9-239C-4F3D-BD4F-52D5229BEA14}" srcOrd="1" destOrd="0" presId="urn:microsoft.com/office/officeart/2008/layout/LinedList"/>
    <dgm:cxn modelId="{CC0C4943-C5F8-424B-A671-E6AA79DBA658}" type="presParOf" srcId="{B471A6F9-239C-4F3D-BD4F-52D5229BEA14}" destId="{D6E1918D-4C90-4828-9AF6-885455DE034A}" srcOrd="0" destOrd="0" presId="urn:microsoft.com/office/officeart/2008/layout/LinedList"/>
    <dgm:cxn modelId="{824906BC-5765-4010-9897-7E5EFE8127B3}" type="presParOf" srcId="{B471A6F9-239C-4F3D-BD4F-52D5229BEA14}" destId="{CE9E76CF-B7F5-431F-8674-27A0C05A994B}" srcOrd="1" destOrd="0" presId="urn:microsoft.com/office/officeart/2008/layout/LinedList"/>
    <dgm:cxn modelId="{5F961864-102E-482C-8CAC-7724AAC27E2A}" type="presParOf" srcId="{4A6001DE-36AD-43BC-946C-96F82ED41478}" destId="{A3D3FCAB-4288-4074-8061-615E1125F5D1}" srcOrd="2" destOrd="0" presId="urn:microsoft.com/office/officeart/2008/layout/LinedList"/>
    <dgm:cxn modelId="{4099311C-3A75-4FE9-9F23-9AED232D232F}" type="presParOf" srcId="{4A6001DE-36AD-43BC-946C-96F82ED41478}" destId="{4758DE8B-1F1A-4CBB-8BF7-CA240D178E22}" srcOrd="3" destOrd="0" presId="urn:microsoft.com/office/officeart/2008/layout/LinedList"/>
    <dgm:cxn modelId="{9DCC3278-C886-4323-8E62-DF1A2A611CB5}" type="presParOf" srcId="{4758DE8B-1F1A-4CBB-8BF7-CA240D178E22}" destId="{A464225A-8259-41C7-98AA-77C8FFE716FD}" srcOrd="0" destOrd="0" presId="urn:microsoft.com/office/officeart/2008/layout/LinedList"/>
    <dgm:cxn modelId="{C97C9881-8F8D-41DD-9126-B846A54F66C7}" type="presParOf" srcId="{4758DE8B-1F1A-4CBB-8BF7-CA240D178E22}" destId="{ED5C9036-C865-4423-AED2-F09C24E31535}" srcOrd="1" destOrd="0" presId="urn:microsoft.com/office/officeart/2008/layout/LinedList"/>
    <dgm:cxn modelId="{03BA9F8F-C230-4FC9-B4C7-65C48F7711C9}" type="presParOf" srcId="{4A6001DE-36AD-43BC-946C-96F82ED41478}" destId="{AC60D8FC-2D17-4D0F-B96C-8493328D10D8}" srcOrd="4" destOrd="0" presId="urn:microsoft.com/office/officeart/2008/layout/LinedList"/>
    <dgm:cxn modelId="{CF1346FC-5144-4D40-B2E6-7A558AAB1C5B}" type="presParOf" srcId="{4A6001DE-36AD-43BC-946C-96F82ED41478}" destId="{C779C8D0-2E27-4B49-A43D-022E29C5BA49}" srcOrd="5" destOrd="0" presId="urn:microsoft.com/office/officeart/2008/layout/LinedList"/>
    <dgm:cxn modelId="{7ED5A53F-2F7F-4370-8C09-6549ABABCE3A}" type="presParOf" srcId="{C779C8D0-2E27-4B49-A43D-022E29C5BA49}" destId="{172E7B7B-5528-4355-BBBE-F12840D6C6C0}" srcOrd="0" destOrd="0" presId="urn:microsoft.com/office/officeart/2008/layout/LinedList"/>
    <dgm:cxn modelId="{2863E706-DBD1-4986-8A6A-E72937EC9A65}" type="presParOf" srcId="{C779C8D0-2E27-4B49-A43D-022E29C5BA49}" destId="{F79A19F1-14E5-4255-A63F-C1DBCA6C581C}" srcOrd="1" destOrd="0" presId="urn:microsoft.com/office/officeart/2008/layout/LinedList"/>
    <dgm:cxn modelId="{A147ACE4-42C3-4466-8CA7-D75428A9CAE6}" type="presParOf" srcId="{4A6001DE-36AD-43BC-946C-96F82ED41478}" destId="{E1DECC0F-5746-4EAA-A058-C8A1799F716C}" srcOrd="6" destOrd="0" presId="urn:microsoft.com/office/officeart/2008/layout/LinedList"/>
    <dgm:cxn modelId="{063C7A7B-E3A6-48EF-A8C9-7A8B4FA6D850}" type="presParOf" srcId="{4A6001DE-36AD-43BC-946C-96F82ED41478}" destId="{C616FBDF-4F05-40FD-B092-1F9B29957056}" srcOrd="7" destOrd="0" presId="urn:microsoft.com/office/officeart/2008/layout/LinedList"/>
    <dgm:cxn modelId="{9173A283-5C16-495D-82EC-A14A4DDCEAFE}" type="presParOf" srcId="{C616FBDF-4F05-40FD-B092-1F9B29957056}" destId="{36B43368-BB19-47B1-8B2B-52349FF4F500}" srcOrd="0" destOrd="0" presId="urn:microsoft.com/office/officeart/2008/layout/LinedList"/>
    <dgm:cxn modelId="{DC4EC2DE-67A3-48BE-B988-C5EE61827BC3}" type="presParOf" srcId="{C616FBDF-4F05-40FD-B092-1F9B29957056}" destId="{579EF9C1-34A0-4248-AD99-358CBA0A8FAA}" srcOrd="1" destOrd="0" presId="urn:microsoft.com/office/officeart/2008/layout/LinedList"/>
    <dgm:cxn modelId="{EB607889-EC04-4F42-8505-48364A8942E6}" type="presParOf" srcId="{4A6001DE-36AD-43BC-946C-96F82ED41478}" destId="{515F963F-819B-46B0-B2DB-C1FB357AA087}" srcOrd="8" destOrd="0" presId="urn:microsoft.com/office/officeart/2008/layout/LinedList"/>
    <dgm:cxn modelId="{C1C02EC0-A803-4506-9AC5-B792F4CE8F70}" type="presParOf" srcId="{4A6001DE-36AD-43BC-946C-96F82ED41478}" destId="{1D1EC507-CE5C-46E4-9865-9A22EE2D35BB}" srcOrd="9" destOrd="0" presId="urn:microsoft.com/office/officeart/2008/layout/LinedList"/>
    <dgm:cxn modelId="{89CDDAA4-4583-4687-9EDC-8EE2C2E2877C}" type="presParOf" srcId="{1D1EC507-CE5C-46E4-9865-9A22EE2D35BB}" destId="{A4CC4342-A536-4A55-97AC-4867036FA0FE}" srcOrd="0" destOrd="0" presId="urn:microsoft.com/office/officeart/2008/layout/LinedList"/>
    <dgm:cxn modelId="{743EA5EC-1058-4942-9F4D-3CCCBFB6681D}" type="presParOf" srcId="{1D1EC507-CE5C-46E4-9865-9A22EE2D35BB}" destId="{B5358EEC-7E18-4CC6-9200-B4014CE71069}" srcOrd="1" destOrd="0" presId="urn:microsoft.com/office/officeart/2008/layout/LinedList"/>
    <dgm:cxn modelId="{380B675E-8F73-4F58-84B2-C7C479BBA722}" type="presParOf" srcId="{4A6001DE-36AD-43BC-946C-96F82ED41478}" destId="{92243F9F-BA58-49D2-AA20-FD6B511F4972}" srcOrd="10" destOrd="0" presId="urn:microsoft.com/office/officeart/2008/layout/LinedList"/>
    <dgm:cxn modelId="{02837B47-8D4F-4A46-AA7D-8070FBB726B4}" type="presParOf" srcId="{4A6001DE-36AD-43BC-946C-96F82ED41478}" destId="{3A21B234-BFA5-48E5-A84F-733A740D197E}" srcOrd="11" destOrd="0" presId="urn:microsoft.com/office/officeart/2008/layout/LinedList"/>
    <dgm:cxn modelId="{C3A3E4A6-B1B0-4F77-89E6-7D3EE11175D2}" type="presParOf" srcId="{3A21B234-BFA5-48E5-A84F-733A740D197E}" destId="{541A296A-D470-4DF7-949C-AF082EFD6227}" srcOrd="0" destOrd="0" presId="urn:microsoft.com/office/officeart/2008/layout/LinedList"/>
    <dgm:cxn modelId="{5BA69B16-0E79-4776-8978-5C16DD4C6E93}" type="presParOf" srcId="{3A21B234-BFA5-48E5-A84F-733A740D197E}" destId="{5BC262BE-B5C1-47FF-BE3B-1BAA8CC7F5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63B40F-31FA-4C7C-8997-5903480CDC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A9C9D9-E46B-417D-8FD7-91D0DB6D91D3}">
      <dgm:prSet/>
      <dgm:spPr/>
      <dgm:t>
        <a:bodyPr/>
        <a:lstStyle/>
        <a:p>
          <a:pPr rtl="0"/>
          <a:r>
            <a:rPr lang="en-GB" dirty="0" smtClean="0"/>
            <a:t>Posters - to put up in your practice.</a:t>
          </a:r>
        </a:p>
        <a:p>
          <a:pPr rtl="0"/>
          <a:r>
            <a:rPr lang="en-GB" dirty="0" smtClean="0"/>
            <a:t> </a:t>
          </a:r>
        </a:p>
        <a:p>
          <a:pPr rtl="0"/>
          <a:r>
            <a:rPr lang="en-GB" dirty="0" smtClean="0"/>
            <a:t>Lines for reception staff – to help direct patients to the service and offer them appointments .</a:t>
          </a:r>
        </a:p>
        <a:p>
          <a:pPr rtl="0"/>
          <a:endParaRPr lang="en-GB" dirty="0" smtClean="0"/>
        </a:p>
        <a:p>
          <a:pPr rtl="0"/>
          <a:r>
            <a:rPr lang="en-GB" dirty="0" smtClean="0"/>
            <a:t>Digital images for your practices’ website, for use on TV screens and for social media activity.</a:t>
          </a:r>
        </a:p>
        <a:p>
          <a:pPr rtl="0"/>
          <a:endParaRPr lang="en-GB" dirty="0" smtClean="0"/>
        </a:p>
        <a:p>
          <a:pPr rtl="0"/>
          <a:r>
            <a:rPr lang="en-GB" dirty="0" smtClean="0"/>
            <a:t>A story, announcing the new service, for you to publish on your website.</a:t>
          </a:r>
        </a:p>
        <a:p>
          <a:pPr rtl="0"/>
          <a:endParaRPr lang="en-GB" dirty="0" smtClean="0"/>
        </a:p>
        <a:p>
          <a:pPr rtl="0"/>
          <a:r>
            <a:rPr lang="en-GB" dirty="0" smtClean="0"/>
            <a:t>A short video that can also be published on your website.</a:t>
          </a:r>
        </a:p>
        <a:p>
          <a:pPr rtl="0"/>
          <a:endParaRPr lang="en-GB" dirty="0" smtClean="0"/>
        </a:p>
      </dgm:t>
    </dgm:pt>
    <dgm:pt modelId="{4265B601-392F-4A7B-B137-61407A5178E0}" type="parTrans" cxnId="{720D2F63-BD96-4639-9E23-CA78ECD47366}">
      <dgm:prSet/>
      <dgm:spPr/>
      <dgm:t>
        <a:bodyPr/>
        <a:lstStyle/>
        <a:p>
          <a:endParaRPr lang="en-US"/>
        </a:p>
      </dgm:t>
    </dgm:pt>
    <dgm:pt modelId="{6E8E724A-8C23-4A92-9295-9478A95A6445}" type="sibTrans" cxnId="{720D2F63-BD96-4639-9E23-CA78ECD47366}">
      <dgm:prSet/>
      <dgm:spPr/>
      <dgm:t>
        <a:bodyPr/>
        <a:lstStyle/>
        <a:p>
          <a:endParaRPr lang="en-US"/>
        </a:p>
      </dgm:t>
    </dgm:pt>
    <dgm:pt modelId="{F570E34A-B182-4ED0-9E03-9A78E292D1CC}">
      <dgm:prSet/>
      <dgm:spPr/>
      <dgm:t>
        <a:bodyPr/>
        <a:lstStyle/>
        <a:p>
          <a:pPr rtl="0"/>
          <a:endParaRPr lang="en-GB" dirty="0"/>
        </a:p>
      </dgm:t>
    </dgm:pt>
    <dgm:pt modelId="{2862A02F-1DF3-4CC5-8790-A388931605F7}" type="parTrans" cxnId="{AE33C0DD-9F1B-4136-A85E-5D137C3B717F}">
      <dgm:prSet/>
      <dgm:spPr/>
      <dgm:t>
        <a:bodyPr/>
        <a:lstStyle/>
        <a:p>
          <a:endParaRPr lang="en-US"/>
        </a:p>
      </dgm:t>
    </dgm:pt>
    <dgm:pt modelId="{F856966D-1D45-4606-B0E8-D1C8107637B1}" type="sibTrans" cxnId="{AE33C0DD-9F1B-4136-A85E-5D137C3B717F}">
      <dgm:prSet/>
      <dgm:spPr/>
      <dgm:t>
        <a:bodyPr/>
        <a:lstStyle/>
        <a:p>
          <a:endParaRPr lang="en-US"/>
        </a:p>
      </dgm:t>
    </dgm:pt>
    <dgm:pt modelId="{4BC9824B-FCFA-4982-9227-7E9AF8428716}" type="pres">
      <dgm:prSet presAssocID="{7B63B40F-31FA-4C7C-8997-5903480CDC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697C084-C7AF-4BCB-9650-0DA2A88C5D45}" type="pres">
      <dgm:prSet presAssocID="{F0A9C9D9-E46B-417D-8FD7-91D0DB6D91D3}" presName="parentText" presStyleLbl="node1" presStyleIdx="0" presStyleCnt="1" custLinFactNeighborY="-1110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FD4F7C-E3DF-4F61-ADE2-4AC617233E69}" type="pres">
      <dgm:prSet presAssocID="{F0A9C9D9-E46B-417D-8FD7-91D0DB6D91D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CC89093-9E94-4FB4-8CC6-87A062BD599C}" type="presOf" srcId="{F570E34A-B182-4ED0-9E03-9A78E292D1CC}" destId="{A0FD4F7C-E3DF-4F61-ADE2-4AC617233E69}" srcOrd="0" destOrd="0" presId="urn:microsoft.com/office/officeart/2005/8/layout/vList2"/>
    <dgm:cxn modelId="{720D2F63-BD96-4639-9E23-CA78ECD47366}" srcId="{7B63B40F-31FA-4C7C-8997-5903480CDC3D}" destId="{F0A9C9D9-E46B-417D-8FD7-91D0DB6D91D3}" srcOrd="0" destOrd="0" parTransId="{4265B601-392F-4A7B-B137-61407A5178E0}" sibTransId="{6E8E724A-8C23-4A92-9295-9478A95A6445}"/>
    <dgm:cxn modelId="{D7436A89-89F0-41E6-ABEB-4EBBECC16C42}" type="presOf" srcId="{7B63B40F-31FA-4C7C-8997-5903480CDC3D}" destId="{4BC9824B-FCFA-4982-9227-7E9AF8428716}" srcOrd="0" destOrd="0" presId="urn:microsoft.com/office/officeart/2005/8/layout/vList2"/>
    <dgm:cxn modelId="{B086AD69-9016-4755-A4D5-78C276FFEC0B}" type="presOf" srcId="{F0A9C9D9-E46B-417D-8FD7-91D0DB6D91D3}" destId="{B697C084-C7AF-4BCB-9650-0DA2A88C5D45}" srcOrd="0" destOrd="0" presId="urn:microsoft.com/office/officeart/2005/8/layout/vList2"/>
    <dgm:cxn modelId="{AE33C0DD-9F1B-4136-A85E-5D137C3B717F}" srcId="{F0A9C9D9-E46B-417D-8FD7-91D0DB6D91D3}" destId="{F570E34A-B182-4ED0-9E03-9A78E292D1CC}" srcOrd="0" destOrd="0" parTransId="{2862A02F-1DF3-4CC5-8790-A388931605F7}" sibTransId="{F856966D-1D45-4606-B0E8-D1C8107637B1}"/>
    <dgm:cxn modelId="{A429FF05-D6D6-470F-8614-FD5C75C4586F}" type="presParOf" srcId="{4BC9824B-FCFA-4982-9227-7E9AF8428716}" destId="{B697C084-C7AF-4BCB-9650-0DA2A88C5D45}" srcOrd="0" destOrd="0" presId="urn:microsoft.com/office/officeart/2005/8/layout/vList2"/>
    <dgm:cxn modelId="{3B0CF2E6-F78A-401C-AAC8-E89381C85B19}" type="presParOf" srcId="{4BC9824B-FCFA-4982-9227-7E9AF8428716}" destId="{A0FD4F7C-E3DF-4F61-ADE2-4AC617233E6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96ADF5-468E-44EB-929B-BB958E47C62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36BA9D-A63F-45DE-B0ED-2E30C543E06D}">
      <dgm:prSet custT="1"/>
      <dgm:spPr/>
      <dgm:t>
        <a:bodyPr/>
        <a:lstStyle/>
        <a:p>
          <a:pPr rtl="0"/>
          <a:endParaRPr lang="en-GB" sz="1600" dirty="0" smtClean="0"/>
        </a:p>
        <a:p>
          <a:pPr rtl="0"/>
          <a:r>
            <a:rPr lang="en-GB" sz="1600" dirty="0" smtClean="0"/>
            <a:t>Get some posters up in places where your patients are likely to see them. For example, community centres, pharmacies, libraries, etc.</a:t>
          </a:r>
          <a:endParaRPr lang="en-GB" sz="1600" dirty="0"/>
        </a:p>
      </dgm:t>
    </dgm:pt>
    <dgm:pt modelId="{F5AA2652-252E-4C17-B5F6-1D64A1EA223C}" type="parTrans" cxnId="{4555F7D6-9D6F-4C8A-B6A3-4521D7C9AC4B}">
      <dgm:prSet/>
      <dgm:spPr/>
      <dgm:t>
        <a:bodyPr/>
        <a:lstStyle/>
        <a:p>
          <a:endParaRPr lang="en-US"/>
        </a:p>
      </dgm:t>
    </dgm:pt>
    <dgm:pt modelId="{1BE2A4A3-3944-4F88-A73C-76358D52ECE4}" type="sibTrans" cxnId="{4555F7D6-9D6F-4C8A-B6A3-4521D7C9AC4B}">
      <dgm:prSet/>
      <dgm:spPr/>
      <dgm:t>
        <a:bodyPr/>
        <a:lstStyle/>
        <a:p>
          <a:endParaRPr lang="en-US"/>
        </a:p>
      </dgm:t>
    </dgm:pt>
    <dgm:pt modelId="{A42907CD-5E13-4CCA-B05C-AB8D1662040D}">
      <dgm:prSet custT="1"/>
      <dgm:spPr/>
      <dgm:t>
        <a:bodyPr/>
        <a:lstStyle/>
        <a:p>
          <a:pPr rtl="0"/>
          <a:r>
            <a:rPr lang="en-GB" sz="1600" dirty="0" smtClean="0"/>
            <a:t>If you wish you can locally arrange something in your local news media, take out an advert, or get them to do a story about the new service. This can be with local newspapers or radio. </a:t>
          </a:r>
          <a:endParaRPr lang="en-GB" sz="1600" dirty="0"/>
        </a:p>
      </dgm:t>
    </dgm:pt>
    <dgm:pt modelId="{D9844CC5-A4E5-4ACD-95C7-C2352D45BFE6}" type="parTrans" cxnId="{AC34BFC9-209C-49BE-B44F-6C02041CFA4A}">
      <dgm:prSet/>
      <dgm:spPr/>
      <dgm:t>
        <a:bodyPr/>
        <a:lstStyle/>
        <a:p>
          <a:endParaRPr lang="en-US"/>
        </a:p>
      </dgm:t>
    </dgm:pt>
    <dgm:pt modelId="{78633B1B-841B-4B52-A895-6114C3C86E85}" type="sibTrans" cxnId="{AC34BFC9-209C-49BE-B44F-6C02041CFA4A}">
      <dgm:prSet/>
      <dgm:spPr/>
      <dgm:t>
        <a:bodyPr/>
        <a:lstStyle/>
        <a:p>
          <a:endParaRPr lang="en-US"/>
        </a:p>
      </dgm:t>
    </dgm:pt>
    <dgm:pt modelId="{79178C09-A2EA-4E6C-8F95-3E5D9E2AFB01}">
      <dgm:prSet custT="1"/>
      <dgm:spPr/>
      <dgm:t>
        <a:bodyPr/>
        <a:lstStyle/>
        <a:p>
          <a:pPr rtl="0"/>
          <a:r>
            <a:rPr lang="en-GB" sz="1600" dirty="0" smtClean="0"/>
            <a:t>Add details to the stickers that your pharmacies attach to prescription medication or your prescription labels.</a:t>
          </a:r>
        </a:p>
        <a:p>
          <a:pPr rtl="0"/>
          <a:endParaRPr lang="en-GB" sz="1600" dirty="0" smtClean="0"/>
        </a:p>
        <a:p>
          <a:pPr rtl="0"/>
          <a:r>
            <a:rPr lang="en-GB" sz="1600" dirty="0" smtClean="0"/>
            <a:t>Add a small graphic to your patient letters. </a:t>
          </a:r>
        </a:p>
        <a:p>
          <a:pPr rtl="0"/>
          <a:endParaRPr lang="en-GB" sz="1100" dirty="0" smtClean="0"/>
        </a:p>
        <a:p>
          <a:pPr rtl="0"/>
          <a:endParaRPr lang="en-GB" sz="1100" dirty="0" smtClean="0"/>
        </a:p>
        <a:p>
          <a:pPr rtl="0"/>
          <a:endParaRPr lang="en-GB" sz="1100" dirty="0"/>
        </a:p>
      </dgm:t>
    </dgm:pt>
    <dgm:pt modelId="{A72A720B-D2A8-4DCB-BF19-8C1228E74ECF}" type="parTrans" cxnId="{258C0E3B-B762-4CFE-AF53-C02F9CCDEA8B}">
      <dgm:prSet/>
      <dgm:spPr/>
      <dgm:t>
        <a:bodyPr/>
        <a:lstStyle/>
        <a:p>
          <a:endParaRPr lang="en-US"/>
        </a:p>
      </dgm:t>
    </dgm:pt>
    <dgm:pt modelId="{C8833C50-A7EA-4FEE-86C9-7651CAB984E7}" type="sibTrans" cxnId="{258C0E3B-B762-4CFE-AF53-C02F9CCDEA8B}">
      <dgm:prSet/>
      <dgm:spPr/>
      <dgm:t>
        <a:bodyPr/>
        <a:lstStyle/>
        <a:p>
          <a:endParaRPr lang="en-US"/>
        </a:p>
      </dgm:t>
    </dgm:pt>
    <dgm:pt modelId="{1FDA592D-49EB-48C7-A785-EF4279FE93E0}" type="pres">
      <dgm:prSet presAssocID="{F696ADF5-468E-44EB-929B-BB958E47C62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C81F2D5D-31E7-4C8B-87D9-64175E5C2FFD}" type="pres">
      <dgm:prSet presAssocID="{A936BA9D-A63F-45DE-B0ED-2E30C543E06D}" presName="thickLine" presStyleLbl="alignNode1" presStyleIdx="0" presStyleCnt="3"/>
      <dgm:spPr/>
    </dgm:pt>
    <dgm:pt modelId="{853ACDBF-8BBE-477E-951E-DDF3FE6C87F1}" type="pres">
      <dgm:prSet presAssocID="{A936BA9D-A63F-45DE-B0ED-2E30C543E06D}" presName="horz1" presStyleCnt="0"/>
      <dgm:spPr/>
    </dgm:pt>
    <dgm:pt modelId="{10D81BE2-97E8-4E46-8795-FF70DF3DA879}" type="pres">
      <dgm:prSet presAssocID="{A936BA9D-A63F-45DE-B0ED-2E30C543E06D}" presName="tx1" presStyleLbl="revTx" presStyleIdx="0" presStyleCnt="3" custLinFactNeighborX="-108" custLinFactNeighborY="-147"/>
      <dgm:spPr/>
      <dgm:t>
        <a:bodyPr/>
        <a:lstStyle/>
        <a:p>
          <a:endParaRPr lang="en-GB"/>
        </a:p>
      </dgm:t>
    </dgm:pt>
    <dgm:pt modelId="{8B308552-1086-44D0-9891-83582C933465}" type="pres">
      <dgm:prSet presAssocID="{A936BA9D-A63F-45DE-B0ED-2E30C543E06D}" presName="vert1" presStyleCnt="0"/>
      <dgm:spPr/>
    </dgm:pt>
    <dgm:pt modelId="{51C4A237-6294-42EA-A097-E37706E39E44}" type="pres">
      <dgm:prSet presAssocID="{A42907CD-5E13-4CCA-B05C-AB8D1662040D}" presName="thickLine" presStyleLbl="alignNode1" presStyleIdx="1" presStyleCnt="3"/>
      <dgm:spPr/>
    </dgm:pt>
    <dgm:pt modelId="{2B858CD1-20D9-4FA3-95B9-3EE98DE0598E}" type="pres">
      <dgm:prSet presAssocID="{A42907CD-5E13-4CCA-B05C-AB8D1662040D}" presName="horz1" presStyleCnt="0"/>
      <dgm:spPr/>
    </dgm:pt>
    <dgm:pt modelId="{AF96A49A-7D7F-4285-A565-3AF82850857F}" type="pres">
      <dgm:prSet presAssocID="{A42907CD-5E13-4CCA-B05C-AB8D1662040D}" presName="tx1" presStyleLbl="revTx" presStyleIdx="1" presStyleCnt="3"/>
      <dgm:spPr/>
      <dgm:t>
        <a:bodyPr/>
        <a:lstStyle/>
        <a:p>
          <a:endParaRPr lang="en-GB"/>
        </a:p>
      </dgm:t>
    </dgm:pt>
    <dgm:pt modelId="{2963D621-BB55-424C-A417-B9D6F6D1A1AB}" type="pres">
      <dgm:prSet presAssocID="{A42907CD-5E13-4CCA-B05C-AB8D1662040D}" presName="vert1" presStyleCnt="0"/>
      <dgm:spPr/>
    </dgm:pt>
    <dgm:pt modelId="{D7A2B2E7-DF03-49C5-8EFB-4A070555F488}" type="pres">
      <dgm:prSet presAssocID="{79178C09-A2EA-4E6C-8F95-3E5D9E2AFB01}" presName="thickLine" presStyleLbl="alignNode1" presStyleIdx="2" presStyleCnt="3"/>
      <dgm:spPr/>
    </dgm:pt>
    <dgm:pt modelId="{9AD418CA-890D-441E-B55D-7EBDAA89FEC5}" type="pres">
      <dgm:prSet presAssocID="{79178C09-A2EA-4E6C-8F95-3E5D9E2AFB01}" presName="horz1" presStyleCnt="0"/>
      <dgm:spPr/>
    </dgm:pt>
    <dgm:pt modelId="{C5BF5529-640E-43C9-B7BA-9AEC29D9A36B}" type="pres">
      <dgm:prSet presAssocID="{79178C09-A2EA-4E6C-8F95-3E5D9E2AFB01}" presName="tx1" presStyleLbl="revTx" presStyleIdx="2" presStyleCnt="3"/>
      <dgm:spPr/>
      <dgm:t>
        <a:bodyPr/>
        <a:lstStyle/>
        <a:p>
          <a:endParaRPr lang="en-GB"/>
        </a:p>
      </dgm:t>
    </dgm:pt>
    <dgm:pt modelId="{78118B2B-A058-443F-9AA8-4ADFC4D83427}" type="pres">
      <dgm:prSet presAssocID="{79178C09-A2EA-4E6C-8F95-3E5D9E2AFB01}" presName="vert1" presStyleCnt="0"/>
      <dgm:spPr/>
    </dgm:pt>
  </dgm:ptLst>
  <dgm:cxnLst>
    <dgm:cxn modelId="{5FFDCC53-69D5-4DE2-B26B-2B33471D4280}" type="presOf" srcId="{F696ADF5-468E-44EB-929B-BB958E47C620}" destId="{1FDA592D-49EB-48C7-A785-EF4279FE93E0}" srcOrd="0" destOrd="0" presId="urn:microsoft.com/office/officeart/2008/layout/LinedList"/>
    <dgm:cxn modelId="{45FD44FA-ED2A-4DF4-9BD9-C480E10F80D5}" type="presOf" srcId="{A42907CD-5E13-4CCA-B05C-AB8D1662040D}" destId="{AF96A49A-7D7F-4285-A565-3AF82850857F}" srcOrd="0" destOrd="0" presId="urn:microsoft.com/office/officeart/2008/layout/LinedList"/>
    <dgm:cxn modelId="{603267EA-7D25-4541-8562-9A54AA5BC88C}" type="presOf" srcId="{A936BA9D-A63F-45DE-B0ED-2E30C543E06D}" destId="{10D81BE2-97E8-4E46-8795-FF70DF3DA879}" srcOrd="0" destOrd="0" presId="urn:microsoft.com/office/officeart/2008/layout/LinedList"/>
    <dgm:cxn modelId="{4555F7D6-9D6F-4C8A-B6A3-4521D7C9AC4B}" srcId="{F696ADF5-468E-44EB-929B-BB958E47C620}" destId="{A936BA9D-A63F-45DE-B0ED-2E30C543E06D}" srcOrd="0" destOrd="0" parTransId="{F5AA2652-252E-4C17-B5F6-1D64A1EA223C}" sibTransId="{1BE2A4A3-3944-4F88-A73C-76358D52ECE4}"/>
    <dgm:cxn modelId="{AC34BFC9-209C-49BE-B44F-6C02041CFA4A}" srcId="{F696ADF5-468E-44EB-929B-BB958E47C620}" destId="{A42907CD-5E13-4CCA-B05C-AB8D1662040D}" srcOrd="1" destOrd="0" parTransId="{D9844CC5-A4E5-4ACD-95C7-C2352D45BFE6}" sibTransId="{78633B1B-841B-4B52-A895-6114C3C86E85}"/>
    <dgm:cxn modelId="{C0CECE53-1F3D-4EEE-A9A4-2127DED4E200}" type="presOf" srcId="{79178C09-A2EA-4E6C-8F95-3E5D9E2AFB01}" destId="{C5BF5529-640E-43C9-B7BA-9AEC29D9A36B}" srcOrd="0" destOrd="0" presId="urn:microsoft.com/office/officeart/2008/layout/LinedList"/>
    <dgm:cxn modelId="{258C0E3B-B762-4CFE-AF53-C02F9CCDEA8B}" srcId="{F696ADF5-468E-44EB-929B-BB958E47C620}" destId="{79178C09-A2EA-4E6C-8F95-3E5D9E2AFB01}" srcOrd="2" destOrd="0" parTransId="{A72A720B-D2A8-4DCB-BF19-8C1228E74ECF}" sibTransId="{C8833C50-A7EA-4FEE-86C9-7651CAB984E7}"/>
    <dgm:cxn modelId="{C0DF8FE2-1228-496F-B149-CEFEED693A10}" type="presParOf" srcId="{1FDA592D-49EB-48C7-A785-EF4279FE93E0}" destId="{C81F2D5D-31E7-4C8B-87D9-64175E5C2FFD}" srcOrd="0" destOrd="0" presId="urn:microsoft.com/office/officeart/2008/layout/LinedList"/>
    <dgm:cxn modelId="{27BAB5C0-B3FB-47D5-8040-C9E02FDA7539}" type="presParOf" srcId="{1FDA592D-49EB-48C7-A785-EF4279FE93E0}" destId="{853ACDBF-8BBE-477E-951E-DDF3FE6C87F1}" srcOrd="1" destOrd="0" presId="urn:microsoft.com/office/officeart/2008/layout/LinedList"/>
    <dgm:cxn modelId="{3C55C1A8-E4A9-4D6F-9F14-AFF9A7993ACA}" type="presParOf" srcId="{853ACDBF-8BBE-477E-951E-DDF3FE6C87F1}" destId="{10D81BE2-97E8-4E46-8795-FF70DF3DA879}" srcOrd="0" destOrd="0" presId="urn:microsoft.com/office/officeart/2008/layout/LinedList"/>
    <dgm:cxn modelId="{B398B7E7-FF7A-492D-8652-33090A7B865C}" type="presParOf" srcId="{853ACDBF-8BBE-477E-951E-DDF3FE6C87F1}" destId="{8B308552-1086-44D0-9891-83582C933465}" srcOrd="1" destOrd="0" presId="urn:microsoft.com/office/officeart/2008/layout/LinedList"/>
    <dgm:cxn modelId="{C2CC3313-14DA-40D7-ACA0-F8BB162F373B}" type="presParOf" srcId="{1FDA592D-49EB-48C7-A785-EF4279FE93E0}" destId="{51C4A237-6294-42EA-A097-E37706E39E44}" srcOrd="2" destOrd="0" presId="urn:microsoft.com/office/officeart/2008/layout/LinedList"/>
    <dgm:cxn modelId="{62EAA83D-5012-4A83-8702-68ABE6433014}" type="presParOf" srcId="{1FDA592D-49EB-48C7-A785-EF4279FE93E0}" destId="{2B858CD1-20D9-4FA3-95B9-3EE98DE0598E}" srcOrd="3" destOrd="0" presId="urn:microsoft.com/office/officeart/2008/layout/LinedList"/>
    <dgm:cxn modelId="{3C26EC09-9441-4D42-A67E-2027BC8068C5}" type="presParOf" srcId="{2B858CD1-20D9-4FA3-95B9-3EE98DE0598E}" destId="{AF96A49A-7D7F-4285-A565-3AF82850857F}" srcOrd="0" destOrd="0" presId="urn:microsoft.com/office/officeart/2008/layout/LinedList"/>
    <dgm:cxn modelId="{DBF232E1-1B0E-454F-BD75-2E9CF444DC1B}" type="presParOf" srcId="{2B858CD1-20D9-4FA3-95B9-3EE98DE0598E}" destId="{2963D621-BB55-424C-A417-B9D6F6D1A1AB}" srcOrd="1" destOrd="0" presId="urn:microsoft.com/office/officeart/2008/layout/LinedList"/>
    <dgm:cxn modelId="{D5040263-755C-49E7-A371-77BA735EAA34}" type="presParOf" srcId="{1FDA592D-49EB-48C7-A785-EF4279FE93E0}" destId="{D7A2B2E7-DF03-49C5-8EFB-4A070555F488}" srcOrd="4" destOrd="0" presId="urn:microsoft.com/office/officeart/2008/layout/LinedList"/>
    <dgm:cxn modelId="{783999AE-92B4-4CC9-9ACA-85386E26D529}" type="presParOf" srcId="{1FDA592D-49EB-48C7-A785-EF4279FE93E0}" destId="{9AD418CA-890D-441E-B55D-7EBDAA89FEC5}" srcOrd="5" destOrd="0" presId="urn:microsoft.com/office/officeart/2008/layout/LinedList"/>
    <dgm:cxn modelId="{D8330DAF-C45A-44BD-94ED-E312172CFF0C}" type="presParOf" srcId="{9AD418CA-890D-441E-B55D-7EBDAA89FEC5}" destId="{C5BF5529-640E-43C9-B7BA-9AEC29D9A36B}" srcOrd="0" destOrd="0" presId="urn:microsoft.com/office/officeart/2008/layout/LinedList"/>
    <dgm:cxn modelId="{52275A74-0BDF-4E4D-8270-7057F36EFE4B}" type="presParOf" srcId="{9AD418CA-890D-441E-B55D-7EBDAA89FEC5}" destId="{78118B2B-A058-443F-9AA8-4ADFC4D8342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B71702-C970-4E3F-A5F6-4E6524CAB4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3A568F-A9ED-4245-97E0-1859BB46031A}">
      <dgm:prSet/>
      <dgm:spPr/>
      <dgm:t>
        <a:bodyPr/>
        <a:lstStyle/>
        <a:p>
          <a:pPr rtl="0"/>
          <a:r>
            <a:rPr lang="en-GB" dirty="0" smtClean="0"/>
            <a:t>Make sure information is included</a:t>
          </a:r>
        </a:p>
        <a:p>
          <a:pPr rtl="0"/>
          <a:endParaRPr lang="en-GB" dirty="0" smtClean="0"/>
        </a:p>
        <a:p>
          <a:r>
            <a:rPr lang="en-GB" dirty="0" smtClean="0">
              <a:hlinkClick xmlns:r="http://schemas.openxmlformats.org/officeDocument/2006/relationships" r:id="rId1"/>
            </a:rPr>
            <a:t>https://www.england.nhs.uk/wp-content/uploads/2017/09/10927329_9e2303_187x625_SIG.png</a:t>
          </a:r>
          <a:endParaRPr lang="en-GB" dirty="0"/>
        </a:p>
      </dgm:t>
    </dgm:pt>
    <dgm:pt modelId="{BF6CE9F6-D3ED-445C-99A0-B75FD74CD840}" type="parTrans" cxnId="{5D6DA6C0-DB95-4ABE-B07A-A5FF99DCBBED}">
      <dgm:prSet/>
      <dgm:spPr/>
      <dgm:t>
        <a:bodyPr/>
        <a:lstStyle/>
        <a:p>
          <a:endParaRPr lang="en-US"/>
        </a:p>
      </dgm:t>
    </dgm:pt>
    <dgm:pt modelId="{87FB6ED0-FDFE-4048-9E03-43632BFE6B7D}" type="sibTrans" cxnId="{5D6DA6C0-DB95-4ABE-B07A-A5FF99DCBBED}">
      <dgm:prSet/>
      <dgm:spPr/>
      <dgm:t>
        <a:bodyPr/>
        <a:lstStyle/>
        <a:p>
          <a:endParaRPr lang="en-US"/>
        </a:p>
      </dgm:t>
    </dgm:pt>
    <dgm:pt modelId="{6044AC54-FB2B-4BAB-9146-C6A1D9E92967}">
      <dgm:prSet/>
      <dgm:spPr/>
      <dgm:t>
        <a:bodyPr/>
        <a:lstStyle/>
        <a:p>
          <a:pPr rtl="0"/>
          <a:r>
            <a:rPr lang="en-GB" dirty="0" smtClean="0"/>
            <a:t>Make sure it is no more than two clicks from the homepage (a banner/ link on the homepage is good practice)</a:t>
          </a:r>
          <a:endParaRPr lang="en-GB" dirty="0"/>
        </a:p>
      </dgm:t>
    </dgm:pt>
    <dgm:pt modelId="{28384943-E3E8-4BD2-A31F-C8F6833981A5}" type="parTrans" cxnId="{A98F5BF2-71CB-4681-936A-8D1F0E85438C}">
      <dgm:prSet/>
      <dgm:spPr/>
      <dgm:t>
        <a:bodyPr/>
        <a:lstStyle/>
        <a:p>
          <a:endParaRPr lang="en-US"/>
        </a:p>
      </dgm:t>
    </dgm:pt>
    <dgm:pt modelId="{3385EA90-5140-46CF-A9C5-F456E261BD85}" type="sibTrans" cxnId="{A98F5BF2-71CB-4681-936A-8D1F0E85438C}">
      <dgm:prSet/>
      <dgm:spPr/>
      <dgm:t>
        <a:bodyPr/>
        <a:lstStyle/>
        <a:p>
          <a:endParaRPr lang="en-US"/>
        </a:p>
      </dgm:t>
    </dgm:pt>
    <dgm:pt modelId="{F64A857D-C161-4937-8ABE-FBCC4A99B37B}">
      <dgm:prSet/>
      <dgm:spPr/>
      <dgm:t>
        <a:bodyPr/>
        <a:lstStyle/>
        <a:p>
          <a:pPr rtl="0"/>
          <a:r>
            <a:rPr lang="en-GB" dirty="0" smtClean="0"/>
            <a:t>Ensure you’re optimised for accessibility and use on mobile devices </a:t>
          </a:r>
          <a:endParaRPr lang="en-GB" dirty="0"/>
        </a:p>
      </dgm:t>
    </dgm:pt>
    <dgm:pt modelId="{950C154E-F8A9-413C-A80F-F035779CC37C}" type="parTrans" cxnId="{D0456344-6ED3-4FC1-8909-E90DB71DD6C4}">
      <dgm:prSet/>
      <dgm:spPr/>
      <dgm:t>
        <a:bodyPr/>
        <a:lstStyle/>
        <a:p>
          <a:endParaRPr lang="en-US"/>
        </a:p>
      </dgm:t>
    </dgm:pt>
    <dgm:pt modelId="{2CBB8ACD-14E1-409B-B863-D851E7694CF7}" type="sibTrans" cxnId="{D0456344-6ED3-4FC1-8909-E90DB71DD6C4}">
      <dgm:prSet/>
      <dgm:spPr/>
      <dgm:t>
        <a:bodyPr/>
        <a:lstStyle/>
        <a:p>
          <a:endParaRPr lang="en-US"/>
        </a:p>
      </dgm:t>
    </dgm:pt>
    <dgm:pt modelId="{CE124DC7-3E7D-4BFC-8B7E-E70B75C9AD72}" type="pres">
      <dgm:prSet presAssocID="{F2B71702-C970-4E3F-A5F6-4E6524CAB4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347B5E4-3076-405C-AF02-5EE898ED8B66}" type="pres">
      <dgm:prSet presAssocID="{483A568F-A9ED-4245-97E0-1859BB46031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623F71-9F2B-48DC-90E7-3F38E4783051}" type="pres">
      <dgm:prSet presAssocID="{87FB6ED0-FDFE-4048-9E03-43632BFE6B7D}" presName="spacer" presStyleCnt="0"/>
      <dgm:spPr/>
    </dgm:pt>
    <dgm:pt modelId="{8BDF09B5-5E14-4E6A-8A64-BC209AD1CB28}" type="pres">
      <dgm:prSet presAssocID="{6044AC54-FB2B-4BAB-9146-C6A1D9E9296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073BCA-F0D5-4A3C-A67E-29FFB9D00C2E}" type="pres">
      <dgm:prSet presAssocID="{3385EA90-5140-46CF-A9C5-F456E261BD85}" presName="spacer" presStyleCnt="0"/>
      <dgm:spPr/>
    </dgm:pt>
    <dgm:pt modelId="{7B543C81-C038-4890-A14C-2F77FDBDEADF}" type="pres">
      <dgm:prSet presAssocID="{F64A857D-C161-4937-8ABE-FBCC4A99B3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D6DA6C0-DB95-4ABE-B07A-A5FF99DCBBED}" srcId="{F2B71702-C970-4E3F-A5F6-4E6524CAB4FF}" destId="{483A568F-A9ED-4245-97E0-1859BB46031A}" srcOrd="0" destOrd="0" parTransId="{BF6CE9F6-D3ED-445C-99A0-B75FD74CD840}" sibTransId="{87FB6ED0-FDFE-4048-9E03-43632BFE6B7D}"/>
    <dgm:cxn modelId="{D0456344-6ED3-4FC1-8909-E90DB71DD6C4}" srcId="{F2B71702-C970-4E3F-A5F6-4E6524CAB4FF}" destId="{F64A857D-C161-4937-8ABE-FBCC4A99B37B}" srcOrd="2" destOrd="0" parTransId="{950C154E-F8A9-413C-A80F-F035779CC37C}" sibTransId="{2CBB8ACD-14E1-409B-B863-D851E7694CF7}"/>
    <dgm:cxn modelId="{64798592-FD0F-4544-AA78-B76E7597F2F1}" type="presOf" srcId="{F64A857D-C161-4937-8ABE-FBCC4A99B37B}" destId="{7B543C81-C038-4890-A14C-2F77FDBDEADF}" srcOrd="0" destOrd="0" presId="urn:microsoft.com/office/officeart/2005/8/layout/vList2"/>
    <dgm:cxn modelId="{A98F5BF2-71CB-4681-936A-8D1F0E85438C}" srcId="{F2B71702-C970-4E3F-A5F6-4E6524CAB4FF}" destId="{6044AC54-FB2B-4BAB-9146-C6A1D9E92967}" srcOrd="1" destOrd="0" parTransId="{28384943-E3E8-4BD2-A31F-C8F6833981A5}" sibTransId="{3385EA90-5140-46CF-A9C5-F456E261BD85}"/>
    <dgm:cxn modelId="{F0A2AC74-38A6-45C0-8D25-7DD1C818ADCC}" type="presOf" srcId="{6044AC54-FB2B-4BAB-9146-C6A1D9E92967}" destId="{8BDF09B5-5E14-4E6A-8A64-BC209AD1CB28}" srcOrd="0" destOrd="0" presId="urn:microsoft.com/office/officeart/2005/8/layout/vList2"/>
    <dgm:cxn modelId="{17354311-6CC7-467C-8B81-C95797640BC1}" type="presOf" srcId="{F2B71702-C970-4E3F-A5F6-4E6524CAB4FF}" destId="{CE124DC7-3E7D-4BFC-8B7E-E70B75C9AD72}" srcOrd="0" destOrd="0" presId="urn:microsoft.com/office/officeart/2005/8/layout/vList2"/>
    <dgm:cxn modelId="{A4179EAB-E4C0-4514-A9F2-5961619AE822}" type="presOf" srcId="{483A568F-A9ED-4245-97E0-1859BB46031A}" destId="{1347B5E4-3076-405C-AF02-5EE898ED8B66}" srcOrd="0" destOrd="0" presId="urn:microsoft.com/office/officeart/2005/8/layout/vList2"/>
    <dgm:cxn modelId="{C596119D-0E7F-4305-B6B6-E515DD8D34C3}" type="presParOf" srcId="{CE124DC7-3E7D-4BFC-8B7E-E70B75C9AD72}" destId="{1347B5E4-3076-405C-AF02-5EE898ED8B66}" srcOrd="0" destOrd="0" presId="urn:microsoft.com/office/officeart/2005/8/layout/vList2"/>
    <dgm:cxn modelId="{81AD5578-B68A-48BF-B0C4-856C3B8C64E3}" type="presParOf" srcId="{CE124DC7-3E7D-4BFC-8B7E-E70B75C9AD72}" destId="{27623F71-9F2B-48DC-90E7-3F38E4783051}" srcOrd="1" destOrd="0" presId="urn:microsoft.com/office/officeart/2005/8/layout/vList2"/>
    <dgm:cxn modelId="{892F7272-4F88-4019-AD94-D945F9F49F24}" type="presParOf" srcId="{CE124DC7-3E7D-4BFC-8B7E-E70B75C9AD72}" destId="{8BDF09B5-5E14-4E6A-8A64-BC209AD1CB28}" srcOrd="2" destOrd="0" presId="urn:microsoft.com/office/officeart/2005/8/layout/vList2"/>
    <dgm:cxn modelId="{A602D55F-A0DC-4048-8C31-D713E4192006}" type="presParOf" srcId="{CE124DC7-3E7D-4BFC-8B7E-E70B75C9AD72}" destId="{D1073BCA-F0D5-4A3C-A67E-29FFB9D00C2E}" srcOrd="3" destOrd="0" presId="urn:microsoft.com/office/officeart/2005/8/layout/vList2"/>
    <dgm:cxn modelId="{81036AD1-0DCD-44A6-B5EE-995ABB829228}" type="presParOf" srcId="{CE124DC7-3E7D-4BFC-8B7E-E70B75C9AD72}" destId="{7B543C81-C038-4890-A14C-2F77FDBDEAD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4A10EA-87E6-407C-8424-B50CFD48D58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8C8B8F-2AB8-4032-B81C-CC7691BDD45A}">
      <dgm:prSet custT="1"/>
      <dgm:spPr/>
      <dgm:t>
        <a:bodyPr/>
        <a:lstStyle/>
        <a:p>
          <a:pPr rtl="0"/>
          <a:r>
            <a:rPr lang="en-GB" sz="2000" dirty="0" smtClean="0"/>
            <a:t>Make use of your usual social media routes to advertise your IA service</a:t>
          </a:r>
        </a:p>
        <a:p>
          <a:pPr rtl="0"/>
          <a:endParaRPr lang="en-GB" sz="3200" dirty="0"/>
        </a:p>
      </dgm:t>
    </dgm:pt>
    <dgm:pt modelId="{739E3B3F-59F7-4FEC-9720-B31856582435}" type="parTrans" cxnId="{BF131B5A-75D3-49FD-807B-FD41B5734AA6}">
      <dgm:prSet/>
      <dgm:spPr/>
      <dgm:t>
        <a:bodyPr/>
        <a:lstStyle/>
        <a:p>
          <a:endParaRPr lang="en-US"/>
        </a:p>
      </dgm:t>
    </dgm:pt>
    <dgm:pt modelId="{B825BB7E-592A-451D-8CF9-E04847717E3A}" type="sibTrans" cxnId="{BF131B5A-75D3-49FD-807B-FD41B5734AA6}">
      <dgm:prSet/>
      <dgm:spPr/>
      <dgm:t>
        <a:bodyPr/>
        <a:lstStyle/>
        <a:p>
          <a:endParaRPr lang="en-US"/>
        </a:p>
      </dgm:t>
    </dgm:pt>
    <dgm:pt modelId="{886BFBA2-90C6-4EC7-9CBD-C16EE089B8CD}">
      <dgm:prSet custT="1"/>
      <dgm:spPr/>
      <dgm:t>
        <a:bodyPr/>
        <a:lstStyle/>
        <a:p>
          <a:pPr rtl="0"/>
          <a:r>
            <a:rPr lang="en-GB" sz="2000" dirty="0" smtClean="0"/>
            <a:t>Facebook</a:t>
          </a:r>
          <a:endParaRPr lang="en-GB" sz="2000" dirty="0"/>
        </a:p>
      </dgm:t>
    </dgm:pt>
    <dgm:pt modelId="{B7AD7DC8-0E86-4C9E-B2EB-C6D9C1318162}" type="parTrans" cxnId="{04394B41-5E3D-4850-97E7-1704C212FDD4}">
      <dgm:prSet/>
      <dgm:spPr/>
      <dgm:t>
        <a:bodyPr/>
        <a:lstStyle/>
        <a:p>
          <a:endParaRPr lang="en-US"/>
        </a:p>
      </dgm:t>
    </dgm:pt>
    <dgm:pt modelId="{15C97A46-4E06-4B5A-81AE-179A72D04FED}" type="sibTrans" cxnId="{04394B41-5E3D-4850-97E7-1704C212FDD4}">
      <dgm:prSet/>
      <dgm:spPr/>
      <dgm:t>
        <a:bodyPr/>
        <a:lstStyle/>
        <a:p>
          <a:endParaRPr lang="en-US"/>
        </a:p>
      </dgm:t>
    </dgm:pt>
    <dgm:pt modelId="{89C5A255-FCE1-451D-8B56-4FF77A757FE3}">
      <dgm:prSet custT="1"/>
      <dgm:spPr/>
      <dgm:t>
        <a:bodyPr/>
        <a:lstStyle/>
        <a:p>
          <a:pPr rtl="0"/>
          <a:r>
            <a:rPr lang="en-GB" sz="2000" smtClean="0"/>
            <a:t>Twitter</a:t>
          </a:r>
          <a:endParaRPr lang="en-GB" sz="2000"/>
        </a:p>
      </dgm:t>
    </dgm:pt>
    <dgm:pt modelId="{06041C58-0229-42A1-929F-8AC046BAD4C7}" type="parTrans" cxnId="{C373C87C-DD99-467D-B1BF-81AC0ACF56EA}">
      <dgm:prSet/>
      <dgm:spPr/>
      <dgm:t>
        <a:bodyPr/>
        <a:lstStyle/>
        <a:p>
          <a:endParaRPr lang="en-US"/>
        </a:p>
      </dgm:t>
    </dgm:pt>
    <dgm:pt modelId="{A1B5CA5A-7E7E-429F-9B22-290114AC44BD}" type="sibTrans" cxnId="{C373C87C-DD99-467D-B1BF-81AC0ACF56EA}">
      <dgm:prSet/>
      <dgm:spPr/>
      <dgm:t>
        <a:bodyPr/>
        <a:lstStyle/>
        <a:p>
          <a:endParaRPr lang="en-US"/>
        </a:p>
      </dgm:t>
    </dgm:pt>
    <dgm:pt modelId="{874D1DB4-E451-4C47-89BC-0745D44FFC6F}">
      <dgm:prSet custT="1"/>
      <dgm:spPr/>
      <dgm:t>
        <a:bodyPr/>
        <a:lstStyle/>
        <a:p>
          <a:pPr rtl="0"/>
          <a:r>
            <a:rPr lang="en-GB" sz="2000" dirty="0" smtClean="0"/>
            <a:t>Instagram</a:t>
          </a:r>
          <a:endParaRPr lang="en-GB" sz="2000" dirty="0"/>
        </a:p>
      </dgm:t>
    </dgm:pt>
    <dgm:pt modelId="{DC8A3BF2-03C7-47AB-9CF3-B7ADAF072C9A}" type="parTrans" cxnId="{B5711801-2892-4358-900A-B0E8C89CABF3}">
      <dgm:prSet/>
      <dgm:spPr/>
      <dgm:t>
        <a:bodyPr/>
        <a:lstStyle/>
        <a:p>
          <a:endParaRPr lang="en-US"/>
        </a:p>
      </dgm:t>
    </dgm:pt>
    <dgm:pt modelId="{50D62AB6-DCC6-416A-9A22-1F391FD0289E}" type="sibTrans" cxnId="{B5711801-2892-4358-900A-B0E8C89CABF3}">
      <dgm:prSet/>
      <dgm:spPr/>
      <dgm:t>
        <a:bodyPr/>
        <a:lstStyle/>
        <a:p>
          <a:endParaRPr lang="en-US"/>
        </a:p>
      </dgm:t>
    </dgm:pt>
    <dgm:pt modelId="{88925F22-53AB-42BD-A645-B271FE342906}">
      <dgm:prSet custT="1"/>
      <dgm:spPr/>
      <dgm:t>
        <a:bodyPr/>
        <a:lstStyle/>
        <a:p>
          <a:pPr rtl="0"/>
          <a:r>
            <a:rPr lang="en-GB" sz="2000" dirty="0" smtClean="0"/>
            <a:t>WhatsApp</a:t>
          </a:r>
          <a:endParaRPr lang="en-GB" sz="2000" dirty="0"/>
        </a:p>
      </dgm:t>
    </dgm:pt>
    <dgm:pt modelId="{357BFEF8-679F-4C28-B654-61D17C915BE5}" type="parTrans" cxnId="{E209D399-5AFD-4627-8FE6-CA244B934339}">
      <dgm:prSet/>
      <dgm:spPr/>
      <dgm:t>
        <a:bodyPr/>
        <a:lstStyle/>
        <a:p>
          <a:endParaRPr lang="en-US"/>
        </a:p>
      </dgm:t>
    </dgm:pt>
    <dgm:pt modelId="{DEB58DB3-0720-49CA-946C-F85244C2140D}" type="sibTrans" cxnId="{E209D399-5AFD-4627-8FE6-CA244B934339}">
      <dgm:prSet/>
      <dgm:spPr/>
      <dgm:t>
        <a:bodyPr/>
        <a:lstStyle/>
        <a:p>
          <a:endParaRPr lang="en-US"/>
        </a:p>
      </dgm:t>
    </dgm:pt>
    <dgm:pt modelId="{B2D8AEC2-DED7-48D4-8D9E-39FE94F26EFD}">
      <dgm:prSet custT="1"/>
      <dgm:spPr/>
      <dgm:t>
        <a:bodyPr/>
        <a:lstStyle/>
        <a:p>
          <a:pPr rtl="0"/>
          <a:r>
            <a:rPr lang="en-GB" sz="2000" dirty="0" err="1" smtClean="0"/>
            <a:t>etc</a:t>
          </a:r>
          <a:endParaRPr lang="en-GB" sz="2000" dirty="0"/>
        </a:p>
      </dgm:t>
    </dgm:pt>
    <dgm:pt modelId="{D0909419-A115-42D6-848B-C0D33D343366}" type="parTrans" cxnId="{DB8CF2A7-D4E3-4656-8ECB-EC224C50117A}">
      <dgm:prSet/>
      <dgm:spPr/>
      <dgm:t>
        <a:bodyPr/>
        <a:lstStyle/>
        <a:p>
          <a:endParaRPr lang="en-US"/>
        </a:p>
      </dgm:t>
    </dgm:pt>
    <dgm:pt modelId="{675CFD06-3B15-4573-8215-4CEBBF27EFD3}" type="sibTrans" cxnId="{DB8CF2A7-D4E3-4656-8ECB-EC224C50117A}">
      <dgm:prSet/>
      <dgm:spPr/>
      <dgm:t>
        <a:bodyPr/>
        <a:lstStyle/>
        <a:p>
          <a:endParaRPr lang="en-US"/>
        </a:p>
      </dgm:t>
    </dgm:pt>
    <dgm:pt modelId="{B1A5EBE2-0339-4F39-A297-9A19E39F9A8B}" type="pres">
      <dgm:prSet presAssocID="{734A10EA-87E6-407C-8424-B50CFD48D5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B116355-B56B-45A5-A620-2813FF1B64AF}" type="pres">
      <dgm:prSet presAssocID="{C38C8B8F-2AB8-4032-B81C-CC7691BDD45A}" presName="linNode" presStyleCnt="0"/>
      <dgm:spPr/>
    </dgm:pt>
    <dgm:pt modelId="{21591AE2-FB9F-460F-B5A0-C7341751944E}" type="pres">
      <dgm:prSet presAssocID="{C38C8B8F-2AB8-4032-B81C-CC7691BDD45A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01D42F-8F9B-43A0-9919-181A98ADC85F}" type="pres">
      <dgm:prSet presAssocID="{C38C8B8F-2AB8-4032-B81C-CC7691BDD45A}" presName="descendantText" presStyleLbl="alignAccFollowNode1" presStyleIdx="0" presStyleCnt="1" custLinFactNeighborX="0" custLinFactNeighborY="-13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5711801-2892-4358-900A-B0E8C89CABF3}" srcId="{C38C8B8F-2AB8-4032-B81C-CC7691BDD45A}" destId="{874D1DB4-E451-4C47-89BC-0745D44FFC6F}" srcOrd="2" destOrd="0" parTransId="{DC8A3BF2-03C7-47AB-9CF3-B7ADAF072C9A}" sibTransId="{50D62AB6-DCC6-416A-9A22-1F391FD0289E}"/>
    <dgm:cxn modelId="{A9A36905-C17D-439A-9B29-6519BE3BE013}" type="presOf" srcId="{886BFBA2-90C6-4EC7-9CBD-C16EE089B8CD}" destId="{BB01D42F-8F9B-43A0-9919-181A98ADC85F}" srcOrd="0" destOrd="0" presId="urn:microsoft.com/office/officeart/2005/8/layout/vList5"/>
    <dgm:cxn modelId="{04394B41-5E3D-4850-97E7-1704C212FDD4}" srcId="{C38C8B8F-2AB8-4032-B81C-CC7691BDD45A}" destId="{886BFBA2-90C6-4EC7-9CBD-C16EE089B8CD}" srcOrd="0" destOrd="0" parTransId="{B7AD7DC8-0E86-4C9E-B2EB-C6D9C1318162}" sibTransId="{15C97A46-4E06-4B5A-81AE-179A72D04FED}"/>
    <dgm:cxn modelId="{C373C87C-DD99-467D-B1BF-81AC0ACF56EA}" srcId="{C38C8B8F-2AB8-4032-B81C-CC7691BDD45A}" destId="{89C5A255-FCE1-451D-8B56-4FF77A757FE3}" srcOrd="1" destOrd="0" parTransId="{06041C58-0229-42A1-929F-8AC046BAD4C7}" sibTransId="{A1B5CA5A-7E7E-429F-9B22-290114AC44BD}"/>
    <dgm:cxn modelId="{296E6673-E553-4997-832F-BD3153D51D73}" type="presOf" srcId="{C38C8B8F-2AB8-4032-B81C-CC7691BDD45A}" destId="{21591AE2-FB9F-460F-B5A0-C7341751944E}" srcOrd="0" destOrd="0" presId="urn:microsoft.com/office/officeart/2005/8/layout/vList5"/>
    <dgm:cxn modelId="{6BA14DB3-D88D-45BD-BFD2-B2B1C49AFC48}" type="presOf" srcId="{734A10EA-87E6-407C-8424-B50CFD48D587}" destId="{B1A5EBE2-0339-4F39-A297-9A19E39F9A8B}" srcOrd="0" destOrd="0" presId="urn:microsoft.com/office/officeart/2005/8/layout/vList5"/>
    <dgm:cxn modelId="{E209D399-5AFD-4627-8FE6-CA244B934339}" srcId="{C38C8B8F-2AB8-4032-B81C-CC7691BDD45A}" destId="{88925F22-53AB-42BD-A645-B271FE342906}" srcOrd="3" destOrd="0" parTransId="{357BFEF8-679F-4C28-B654-61D17C915BE5}" sibTransId="{DEB58DB3-0720-49CA-946C-F85244C2140D}"/>
    <dgm:cxn modelId="{BF131B5A-75D3-49FD-807B-FD41B5734AA6}" srcId="{734A10EA-87E6-407C-8424-B50CFD48D587}" destId="{C38C8B8F-2AB8-4032-B81C-CC7691BDD45A}" srcOrd="0" destOrd="0" parTransId="{739E3B3F-59F7-4FEC-9720-B31856582435}" sibTransId="{B825BB7E-592A-451D-8CF9-E04847717E3A}"/>
    <dgm:cxn modelId="{51CF34EF-C92B-46B0-9327-6F71E6BF52A2}" type="presOf" srcId="{B2D8AEC2-DED7-48D4-8D9E-39FE94F26EFD}" destId="{BB01D42F-8F9B-43A0-9919-181A98ADC85F}" srcOrd="0" destOrd="4" presId="urn:microsoft.com/office/officeart/2005/8/layout/vList5"/>
    <dgm:cxn modelId="{DB8CF2A7-D4E3-4656-8ECB-EC224C50117A}" srcId="{C38C8B8F-2AB8-4032-B81C-CC7691BDD45A}" destId="{B2D8AEC2-DED7-48D4-8D9E-39FE94F26EFD}" srcOrd="4" destOrd="0" parTransId="{D0909419-A115-42D6-848B-C0D33D343366}" sibTransId="{675CFD06-3B15-4573-8215-4CEBBF27EFD3}"/>
    <dgm:cxn modelId="{FBEC7C69-0BF4-4940-98DE-7B091E3F4832}" type="presOf" srcId="{89C5A255-FCE1-451D-8B56-4FF77A757FE3}" destId="{BB01D42F-8F9B-43A0-9919-181A98ADC85F}" srcOrd="0" destOrd="1" presId="urn:microsoft.com/office/officeart/2005/8/layout/vList5"/>
    <dgm:cxn modelId="{EEE1497F-F271-4884-B56B-5F7738782F44}" type="presOf" srcId="{88925F22-53AB-42BD-A645-B271FE342906}" destId="{BB01D42F-8F9B-43A0-9919-181A98ADC85F}" srcOrd="0" destOrd="3" presId="urn:microsoft.com/office/officeart/2005/8/layout/vList5"/>
    <dgm:cxn modelId="{1EC13E4B-8464-47E4-9803-79758E3151CD}" type="presOf" srcId="{874D1DB4-E451-4C47-89BC-0745D44FFC6F}" destId="{BB01D42F-8F9B-43A0-9919-181A98ADC85F}" srcOrd="0" destOrd="2" presId="urn:microsoft.com/office/officeart/2005/8/layout/vList5"/>
    <dgm:cxn modelId="{D9B31AD6-C3F6-4F5F-A39B-F4A15A43B246}" type="presParOf" srcId="{B1A5EBE2-0339-4F39-A297-9A19E39F9A8B}" destId="{AB116355-B56B-45A5-A620-2813FF1B64AF}" srcOrd="0" destOrd="0" presId="urn:microsoft.com/office/officeart/2005/8/layout/vList5"/>
    <dgm:cxn modelId="{9068AEB1-4F4C-403F-9A73-4DE233A39570}" type="presParOf" srcId="{AB116355-B56B-45A5-A620-2813FF1B64AF}" destId="{21591AE2-FB9F-460F-B5A0-C7341751944E}" srcOrd="0" destOrd="0" presId="urn:microsoft.com/office/officeart/2005/8/layout/vList5"/>
    <dgm:cxn modelId="{A4109E84-85EC-4A1B-BDB6-0D2DCE217B55}" type="presParOf" srcId="{AB116355-B56B-45A5-A620-2813FF1B64AF}" destId="{BB01D42F-8F9B-43A0-9919-181A98ADC85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31F0F-7F18-45CB-B809-94DCE97FE780}">
      <dsp:nvSpPr>
        <dsp:cNvPr id="0" name=""/>
        <dsp:cNvSpPr/>
      </dsp:nvSpPr>
      <dsp:spPr>
        <a:xfrm>
          <a:off x="0" y="104212"/>
          <a:ext cx="7841707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As part of a national drive to improve access to GP services</a:t>
          </a:r>
          <a:r>
            <a:rPr lang="en-GB" sz="1700" kern="1200" baseline="0" dirty="0" smtClean="0"/>
            <a:t>, from 1 October 2018, everyone in east Kent (and around the UK) will be able to book an evening, weekend and bank holiday appointment with a GP, nurse and other health professionals. </a:t>
          </a:r>
          <a:endParaRPr lang="en-GB" sz="1700" kern="1200" dirty="0"/>
        </a:p>
      </dsp:txBody>
      <dsp:txXfrm>
        <a:off x="56315" y="160527"/>
        <a:ext cx="7729077" cy="1040990"/>
      </dsp:txXfrm>
    </dsp:sp>
    <dsp:sp modelId="{0B594AD2-60C8-4E60-9A68-20E446E78CA5}">
      <dsp:nvSpPr>
        <dsp:cNvPr id="0" name=""/>
        <dsp:cNvSpPr/>
      </dsp:nvSpPr>
      <dsp:spPr>
        <a:xfrm>
          <a:off x="0" y="1282216"/>
          <a:ext cx="7841707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As part of compliance, clusters and practices will need to demonstrate that they have appropriately and properly advertised their IA services.</a:t>
          </a:r>
          <a:endParaRPr lang="en-GB" sz="1700" kern="1200" dirty="0"/>
        </a:p>
      </dsp:txBody>
      <dsp:txXfrm>
        <a:off x="56315" y="1338531"/>
        <a:ext cx="7729077" cy="1040990"/>
      </dsp:txXfrm>
    </dsp:sp>
    <dsp:sp modelId="{6F5E6A79-B334-4E7F-98DF-650DF2B75491}">
      <dsp:nvSpPr>
        <dsp:cNvPr id="0" name=""/>
        <dsp:cNvSpPr/>
      </dsp:nvSpPr>
      <dsp:spPr>
        <a:xfrm>
          <a:off x="0" y="2484796"/>
          <a:ext cx="7841707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This pack has been designed to give you some guidance around advertising content and provides useful resources to help you do this.</a:t>
          </a:r>
          <a:endParaRPr lang="en-GB" sz="1700" kern="1200" dirty="0"/>
        </a:p>
      </dsp:txBody>
      <dsp:txXfrm>
        <a:off x="56315" y="2541111"/>
        <a:ext cx="7729077" cy="1040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7C084-C7AF-4BCB-9650-0DA2A88C5D45}">
      <dsp:nvSpPr>
        <dsp:cNvPr id="0" name=""/>
        <dsp:cNvSpPr/>
      </dsp:nvSpPr>
      <dsp:spPr>
        <a:xfrm>
          <a:off x="0" y="298864"/>
          <a:ext cx="7959964" cy="3118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Make sure that: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The improved access services are advertised  as widely as possible to patients.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This includes putting something up on your website, in your GP practice – so that it is clear to patients how they can access these appointments.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All practice staff are able to direct patients to the service and offer appointments in the evenings, at weekends and on bank holidays.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/>
        </a:p>
      </dsp:txBody>
      <dsp:txXfrm>
        <a:off x="152211" y="451075"/>
        <a:ext cx="7655542" cy="2813628"/>
      </dsp:txXfrm>
    </dsp:sp>
    <dsp:sp modelId="{A0FD4F7C-E3DF-4F61-ADE2-4AC617233E69}">
      <dsp:nvSpPr>
        <dsp:cNvPr id="0" name=""/>
        <dsp:cNvSpPr/>
      </dsp:nvSpPr>
      <dsp:spPr>
        <a:xfrm>
          <a:off x="0" y="3208404"/>
          <a:ext cx="7959964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729" tIns="82550" rIns="462280" bIns="82550" numCol="1" spcCol="1270" anchor="t" anchorCtr="0">
          <a:noAutofit/>
        </a:bodyPr>
        <a:lstStyle/>
        <a:p>
          <a:pPr marL="285750" lvl="1" indent="-285750" algn="l" defTabSz="2266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5100" kern="1200" dirty="0"/>
        </a:p>
      </dsp:txBody>
      <dsp:txXfrm>
        <a:off x="0" y="3208404"/>
        <a:ext cx="7959964" cy="1076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9F0C8-B944-4D23-9009-6C499920AE6B}">
      <dsp:nvSpPr>
        <dsp:cNvPr id="0" name=""/>
        <dsp:cNvSpPr/>
      </dsp:nvSpPr>
      <dsp:spPr>
        <a:xfrm>
          <a:off x="0" y="2043040"/>
          <a:ext cx="7841707" cy="6705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National guidance: </a:t>
          </a:r>
          <a:r>
            <a:rPr lang="en-GB" sz="1200" kern="1200" smtClean="0">
              <a:hlinkClick xmlns:r="http://schemas.openxmlformats.org/officeDocument/2006/relationships" r:id="rId1"/>
            </a:rPr>
            <a:t>https://www.england.nhs.uk/wp-content/uploads/2017/09/improving-access-to-general-practice-guide-v2.pdf</a:t>
          </a:r>
          <a:r>
            <a:rPr lang="en-GB" sz="1200" kern="1200" smtClean="0"/>
            <a:t> </a:t>
          </a:r>
          <a:endParaRPr lang="en-GB" sz="1200" kern="1200"/>
        </a:p>
      </dsp:txBody>
      <dsp:txXfrm>
        <a:off x="0" y="2043040"/>
        <a:ext cx="7841707" cy="670571"/>
      </dsp:txXfrm>
    </dsp:sp>
    <dsp:sp modelId="{B299AEE8-D93A-4C8F-8678-17BDEEF4777D}">
      <dsp:nvSpPr>
        <dsp:cNvPr id="0" name=""/>
        <dsp:cNvSpPr/>
      </dsp:nvSpPr>
      <dsp:spPr>
        <a:xfrm rot="10800000">
          <a:off x="0" y="1021760"/>
          <a:ext cx="7841707" cy="10313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Read these slides in conjunction with the national guidance</a:t>
          </a:r>
          <a:endParaRPr lang="en-GB" sz="1200" kern="1200" dirty="0"/>
        </a:p>
      </dsp:txBody>
      <dsp:txXfrm rot="10800000">
        <a:off x="0" y="1021760"/>
        <a:ext cx="7841707" cy="670133"/>
      </dsp:txXfrm>
    </dsp:sp>
    <dsp:sp modelId="{A9C9A042-8BCC-40EE-9DEA-1E4FA13DF7E2}">
      <dsp:nvSpPr>
        <dsp:cNvPr id="0" name=""/>
        <dsp:cNvSpPr/>
      </dsp:nvSpPr>
      <dsp:spPr>
        <a:xfrm rot="10800000">
          <a:off x="0" y="479"/>
          <a:ext cx="7841707" cy="10313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Key information can be obtained from the guidance produced by NHS England’s national team. We won’t replicate that here, but merely signpost and add some additional information, and give you a useful structure</a:t>
          </a:r>
          <a:endParaRPr lang="en-GB" sz="1200" kern="1200" dirty="0"/>
        </a:p>
      </dsp:txBody>
      <dsp:txXfrm rot="10800000">
        <a:off x="0" y="479"/>
        <a:ext cx="7841707" cy="6701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AFC48-9B31-4514-A9BF-E62799609222}">
      <dsp:nvSpPr>
        <dsp:cNvPr id="0" name=""/>
        <dsp:cNvSpPr/>
      </dsp:nvSpPr>
      <dsp:spPr>
        <a:xfrm>
          <a:off x="0" y="845"/>
          <a:ext cx="78417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1918D-4C90-4828-9AF6-885455DE034A}">
      <dsp:nvSpPr>
        <dsp:cNvPr id="0" name=""/>
        <dsp:cNvSpPr/>
      </dsp:nvSpPr>
      <dsp:spPr>
        <a:xfrm>
          <a:off x="0" y="845"/>
          <a:ext cx="7841707" cy="631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Make sure you have information on display about the Improved Access (IA) service. Don’t worry about being too specific about who is open when – simply make the message clear:  </a:t>
          </a:r>
          <a:r>
            <a:rPr lang="en-GB" sz="1200" b="1" kern="1200" dirty="0" smtClean="0">
              <a:solidFill>
                <a:srgbClr val="0072C6"/>
              </a:solidFill>
            </a:rPr>
            <a:t>We’re here for you, for longer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1" kern="1200" dirty="0" smtClean="0"/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 smtClean="0"/>
        </a:p>
      </dsp:txBody>
      <dsp:txXfrm>
        <a:off x="0" y="845"/>
        <a:ext cx="7841707" cy="631296"/>
      </dsp:txXfrm>
    </dsp:sp>
    <dsp:sp modelId="{A3D3FCAB-4288-4074-8061-615E1125F5D1}">
      <dsp:nvSpPr>
        <dsp:cNvPr id="0" name=""/>
        <dsp:cNvSpPr/>
      </dsp:nvSpPr>
      <dsp:spPr>
        <a:xfrm>
          <a:off x="0" y="632142"/>
          <a:ext cx="78417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4225A-8259-41C7-98AA-77C8FFE716FD}">
      <dsp:nvSpPr>
        <dsp:cNvPr id="0" name=""/>
        <dsp:cNvSpPr/>
      </dsp:nvSpPr>
      <dsp:spPr>
        <a:xfrm>
          <a:off x="0" y="632142"/>
          <a:ext cx="7841707" cy="640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You can use a combination of posters, leaflets, your plasma screens, your PPG newsletters, banners or rolling screens</a:t>
          </a:r>
          <a:endParaRPr lang="en-GB" sz="1200" kern="1200" dirty="0"/>
        </a:p>
      </dsp:txBody>
      <dsp:txXfrm>
        <a:off x="0" y="632142"/>
        <a:ext cx="7841707" cy="640890"/>
      </dsp:txXfrm>
    </dsp:sp>
    <dsp:sp modelId="{AC60D8FC-2D17-4D0F-B96C-8493328D10D8}">
      <dsp:nvSpPr>
        <dsp:cNvPr id="0" name=""/>
        <dsp:cNvSpPr/>
      </dsp:nvSpPr>
      <dsp:spPr>
        <a:xfrm>
          <a:off x="0" y="1273033"/>
          <a:ext cx="78417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E7B7B-5528-4355-BBBE-F12840D6C6C0}">
      <dsp:nvSpPr>
        <dsp:cNvPr id="0" name=""/>
        <dsp:cNvSpPr/>
      </dsp:nvSpPr>
      <dsp:spPr>
        <a:xfrm>
          <a:off x="0" y="1273033"/>
          <a:ext cx="7841707" cy="640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Make sure that receptionists offer all patients an option of an IA appointment as a matter of course</a:t>
          </a:r>
          <a:endParaRPr lang="en-GB" sz="1200" kern="1200" dirty="0"/>
        </a:p>
      </dsp:txBody>
      <dsp:txXfrm>
        <a:off x="0" y="1273033"/>
        <a:ext cx="7841707" cy="640890"/>
      </dsp:txXfrm>
    </dsp:sp>
    <dsp:sp modelId="{E1DECC0F-5746-4EAA-A058-C8A1799F716C}">
      <dsp:nvSpPr>
        <dsp:cNvPr id="0" name=""/>
        <dsp:cNvSpPr/>
      </dsp:nvSpPr>
      <dsp:spPr>
        <a:xfrm>
          <a:off x="0" y="1913924"/>
          <a:ext cx="78417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43368-BB19-47B1-8B2B-52349FF4F500}">
      <dsp:nvSpPr>
        <dsp:cNvPr id="0" name=""/>
        <dsp:cNvSpPr/>
      </dsp:nvSpPr>
      <dsp:spPr>
        <a:xfrm>
          <a:off x="0" y="1913924"/>
          <a:ext cx="7841707" cy="558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Discuss IA within patient meetings see your PPG for their help in promotion </a:t>
          </a:r>
          <a:endParaRPr lang="en-GB" sz="1200" kern="1200" dirty="0"/>
        </a:p>
      </dsp:txBody>
      <dsp:txXfrm>
        <a:off x="0" y="1913924"/>
        <a:ext cx="7841707" cy="558940"/>
      </dsp:txXfrm>
    </dsp:sp>
    <dsp:sp modelId="{515F963F-819B-46B0-B2DB-C1FB357AA087}">
      <dsp:nvSpPr>
        <dsp:cNvPr id="0" name=""/>
        <dsp:cNvSpPr/>
      </dsp:nvSpPr>
      <dsp:spPr>
        <a:xfrm>
          <a:off x="0" y="2472864"/>
          <a:ext cx="78417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C4342-A536-4A55-97AC-4867036FA0FE}">
      <dsp:nvSpPr>
        <dsp:cNvPr id="0" name=""/>
        <dsp:cNvSpPr/>
      </dsp:nvSpPr>
      <dsp:spPr>
        <a:xfrm>
          <a:off x="0" y="2507472"/>
          <a:ext cx="7841707" cy="640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Add some details/ hyperlink to practice staff email signatures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https://www.england.nhs.uk/wp-content/uploads/2017/09/10927329_14d2103_90x728.png</a:t>
          </a:r>
          <a:endParaRPr lang="en-GB" sz="1200" kern="1200" dirty="0"/>
        </a:p>
      </dsp:txBody>
      <dsp:txXfrm>
        <a:off x="0" y="2507472"/>
        <a:ext cx="7841707" cy="640890"/>
      </dsp:txXfrm>
    </dsp:sp>
    <dsp:sp modelId="{92243F9F-BA58-49D2-AA20-FD6B511F4972}">
      <dsp:nvSpPr>
        <dsp:cNvPr id="0" name=""/>
        <dsp:cNvSpPr/>
      </dsp:nvSpPr>
      <dsp:spPr>
        <a:xfrm>
          <a:off x="0" y="3113755"/>
          <a:ext cx="78417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A296A-D470-4DF7-949C-AF082EFD6227}">
      <dsp:nvSpPr>
        <dsp:cNvPr id="0" name=""/>
        <dsp:cNvSpPr/>
      </dsp:nvSpPr>
      <dsp:spPr>
        <a:xfrm>
          <a:off x="0" y="3113755"/>
          <a:ext cx="7841707" cy="640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0" y="3113755"/>
        <a:ext cx="7841707" cy="6408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7C084-C7AF-4BCB-9650-0DA2A88C5D45}">
      <dsp:nvSpPr>
        <dsp:cNvPr id="0" name=""/>
        <dsp:cNvSpPr/>
      </dsp:nvSpPr>
      <dsp:spPr>
        <a:xfrm>
          <a:off x="0" y="0"/>
          <a:ext cx="7959964" cy="4057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Posters - to put up in your practice.</a:t>
          </a:r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 </a:t>
          </a:r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Lines for reception staff – to help direct patients to the service and offer them appointments .</a:t>
          </a:r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 smtClean="0"/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Digital images for your practices’ website, for use on TV screens and for social media activity.</a:t>
          </a:r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 smtClean="0"/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A story, announcing the new service, for you to publish on your website.</a:t>
          </a:r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 smtClean="0"/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A short video that can also be published on your website.</a:t>
          </a:r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 smtClean="0"/>
        </a:p>
      </dsp:txBody>
      <dsp:txXfrm>
        <a:off x="198074" y="198074"/>
        <a:ext cx="7563816" cy="3661411"/>
      </dsp:txXfrm>
    </dsp:sp>
    <dsp:sp modelId="{A0FD4F7C-E3DF-4F61-ADE2-4AC617233E69}">
      <dsp:nvSpPr>
        <dsp:cNvPr id="0" name=""/>
        <dsp:cNvSpPr/>
      </dsp:nvSpPr>
      <dsp:spPr>
        <a:xfrm>
          <a:off x="0" y="4075600"/>
          <a:ext cx="7959964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729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1300" kern="1200" dirty="0"/>
        </a:p>
      </dsp:txBody>
      <dsp:txXfrm>
        <a:off x="0" y="4075600"/>
        <a:ext cx="7959964" cy="2815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F2D5D-31E7-4C8B-87D9-64175E5C2FFD}">
      <dsp:nvSpPr>
        <dsp:cNvPr id="0" name=""/>
        <dsp:cNvSpPr/>
      </dsp:nvSpPr>
      <dsp:spPr>
        <a:xfrm>
          <a:off x="0" y="1639"/>
          <a:ext cx="78417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D81BE2-97E8-4E46-8795-FF70DF3DA879}">
      <dsp:nvSpPr>
        <dsp:cNvPr id="0" name=""/>
        <dsp:cNvSpPr/>
      </dsp:nvSpPr>
      <dsp:spPr>
        <a:xfrm>
          <a:off x="0" y="0"/>
          <a:ext cx="7841707" cy="1118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Get some posters up in places where your patients are likely to see them. For example, community centres, pharmacies, libraries, etc.</a:t>
          </a:r>
          <a:endParaRPr lang="en-GB" sz="1600" kern="1200" dirty="0"/>
        </a:p>
      </dsp:txBody>
      <dsp:txXfrm>
        <a:off x="0" y="0"/>
        <a:ext cx="7841707" cy="1118031"/>
      </dsp:txXfrm>
    </dsp:sp>
    <dsp:sp modelId="{51C4A237-6294-42EA-A097-E37706E39E44}">
      <dsp:nvSpPr>
        <dsp:cNvPr id="0" name=""/>
        <dsp:cNvSpPr/>
      </dsp:nvSpPr>
      <dsp:spPr>
        <a:xfrm>
          <a:off x="0" y="1119670"/>
          <a:ext cx="78417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96A49A-7D7F-4285-A565-3AF82850857F}">
      <dsp:nvSpPr>
        <dsp:cNvPr id="0" name=""/>
        <dsp:cNvSpPr/>
      </dsp:nvSpPr>
      <dsp:spPr>
        <a:xfrm>
          <a:off x="0" y="1119670"/>
          <a:ext cx="7841707" cy="1118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If you wish you can locally arrange something in your local news media, take out an advert, or get them to do a story about the new service. This can be with local newspapers or radio. </a:t>
          </a:r>
          <a:endParaRPr lang="en-GB" sz="1600" kern="1200" dirty="0"/>
        </a:p>
      </dsp:txBody>
      <dsp:txXfrm>
        <a:off x="0" y="1119670"/>
        <a:ext cx="7841707" cy="1118031"/>
      </dsp:txXfrm>
    </dsp:sp>
    <dsp:sp modelId="{D7A2B2E7-DF03-49C5-8EFB-4A070555F488}">
      <dsp:nvSpPr>
        <dsp:cNvPr id="0" name=""/>
        <dsp:cNvSpPr/>
      </dsp:nvSpPr>
      <dsp:spPr>
        <a:xfrm>
          <a:off x="0" y="2237701"/>
          <a:ext cx="78417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F5529-640E-43C9-B7BA-9AEC29D9A36B}">
      <dsp:nvSpPr>
        <dsp:cNvPr id="0" name=""/>
        <dsp:cNvSpPr/>
      </dsp:nvSpPr>
      <dsp:spPr>
        <a:xfrm>
          <a:off x="0" y="2237701"/>
          <a:ext cx="7841707" cy="1118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Add details to the stickers that your pharmacies attach to prescription medication or your prescription labels.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Add a small graphic to your patient letters.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 dirty="0" smtClean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 dirty="0" smtClean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 dirty="0"/>
        </a:p>
      </dsp:txBody>
      <dsp:txXfrm>
        <a:off x="0" y="2237701"/>
        <a:ext cx="7841707" cy="11180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7B5E4-3076-405C-AF02-5EE898ED8B66}">
      <dsp:nvSpPr>
        <dsp:cNvPr id="0" name=""/>
        <dsp:cNvSpPr/>
      </dsp:nvSpPr>
      <dsp:spPr>
        <a:xfrm>
          <a:off x="0" y="16929"/>
          <a:ext cx="7841707" cy="900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Make sure information is included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hlinkClick xmlns:r="http://schemas.openxmlformats.org/officeDocument/2006/relationships" r:id="rId1"/>
            </a:rPr>
            <a:t>https://www.england.nhs.uk/wp-content/uploads/2017/09/10927329_9e2303_187x625_SIG.png</a:t>
          </a:r>
          <a:endParaRPr lang="en-GB" sz="1400" kern="1200" dirty="0"/>
        </a:p>
      </dsp:txBody>
      <dsp:txXfrm>
        <a:off x="43978" y="60907"/>
        <a:ext cx="7753751" cy="812944"/>
      </dsp:txXfrm>
    </dsp:sp>
    <dsp:sp modelId="{8BDF09B5-5E14-4E6A-8A64-BC209AD1CB28}">
      <dsp:nvSpPr>
        <dsp:cNvPr id="0" name=""/>
        <dsp:cNvSpPr/>
      </dsp:nvSpPr>
      <dsp:spPr>
        <a:xfrm>
          <a:off x="0" y="958149"/>
          <a:ext cx="7841707" cy="900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Make sure it is no more than two clicks from the homepage (a banner/ link on the homepage is good practice)</a:t>
          </a:r>
          <a:endParaRPr lang="en-GB" sz="1400" kern="1200" dirty="0"/>
        </a:p>
      </dsp:txBody>
      <dsp:txXfrm>
        <a:off x="43978" y="1002127"/>
        <a:ext cx="7753751" cy="812944"/>
      </dsp:txXfrm>
    </dsp:sp>
    <dsp:sp modelId="{7B543C81-C038-4890-A14C-2F77FDBDEADF}">
      <dsp:nvSpPr>
        <dsp:cNvPr id="0" name=""/>
        <dsp:cNvSpPr/>
      </dsp:nvSpPr>
      <dsp:spPr>
        <a:xfrm>
          <a:off x="0" y="1899369"/>
          <a:ext cx="7841707" cy="900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Ensure you’re optimised for accessibility and use on mobile devices </a:t>
          </a:r>
          <a:endParaRPr lang="en-GB" sz="1400" kern="1200" dirty="0"/>
        </a:p>
      </dsp:txBody>
      <dsp:txXfrm>
        <a:off x="43978" y="1943347"/>
        <a:ext cx="7753751" cy="8129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1D42F-8F9B-43A0-9919-181A98ADC85F}">
      <dsp:nvSpPr>
        <dsp:cNvPr id="0" name=""/>
        <dsp:cNvSpPr/>
      </dsp:nvSpPr>
      <dsp:spPr>
        <a:xfrm rot="5400000">
          <a:off x="3752066" y="-575792"/>
          <a:ext cx="3160588" cy="50186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Facebook</a:t>
          </a:r>
          <a:endParaRPr lang="en-GB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smtClean="0"/>
            <a:t>Twitter</a:t>
          </a:r>
          <a:endParaRPr lang="en-GB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Instagram</a:t>
          </a:r>
          <a:endParaRPr lang="en-GB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WhatsApp</a:t>
          </a:r>
          <a:endParaRPr lang="en-GB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err="1" smtClean="0"/>
            <a:t>etc</a:t>
          </a:r>
          <a:endParaRPr lang="en-GB" sz="2000" kern="1200" dirty="0"/>
        </a:p>
      </dsp:txBody>
      <dsp:txXfrm rot="-5400000">
        <a:off x="2823015" y="507546"/>
        <a:ext cx="4864405" cy="2852014"/>
      </dsp:txXfrm>
    </dsp:sp>
    <dsp:sp modelId="{21591AE2-FB9F-460F-B5A0-C7341751944E}">
      <dsp:nvSpPr>
        <dsp:cNvPr id="0" name=""/>
        <dsp:cNvSpPr/>
      </dsp:nvSpPr>
      <dsp:spPr>
        <a:xfrm>
          <a:off x="0" y="0"/>
          <a:ext cx="2823014" cy="39507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Make use of your usual social media routes to advertise your IA service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 dirty="0"/>
        </a:p>
      </dsp:txBody>
      <dsp:txXfrm>
        <a:off x="137808" y="137808"/>
        <a:ext cx="2547398" cy="3675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51217" cy="496326"/>
          </a:xfrm>
          <a:prstGeom prst="rect">
            <a:avLst/>
          </a:prstGeom>
        </p:spPr>
        <p:txBody>
          <a:bodyPr vert="horz" lIns="91913" tIns="45957" rIns="91913" bIns="459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984" y="1"/>
            <a:ext cx="2951217" cy="496326"/>
          </a:xfrm>
          <a:prstGeom prst="rect">
            <a:avLst/>
          </a:prstGeom>
        </p:spPr>
        <p:txBody>
          <a:bodyPr vert="horz" lIns="91913" tIns="45957" rIns="91913" bIns="45957" rtlCol="0"/>
          <a:lstStyle>
            <a:lvl1pPr algn="r">
              <a:defRPr sz="1200"/>
            </a:lvl1pPr>
          </a:lstStyle>
          <a:p>
            <a:fld id="{A291D71F-2657-BF40-9BA8-1341E8D62F20}" type="datetime1">
              <a:rPr lang="en-GB" smtClean="0"/>
              <a:t>26/11/2018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41397"/>
            <a:ext cx="2951217" cy="497926"/>
          </a:xfrm>
          <a:prstGeom prst="rect">
            <a:avLst/>
          </a:prstGeom>
        </p:spPr>
        <p:txBody>
          <a:bodyPr vert="horz" lIns="91913" tIns="45957" rIns="91913" bIns="459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984" y="9441397"/>
            <a:ext cx="2951217" cy="497926"/>
          </a:xfrm>
          <a:prstGeom prst="rect">
            <a:avLst/>
          </a:prstGeom>
        </p:spPr>
        <p:txBody>
          <a:bodyPr vert="horz" lIns="91913" tIns="45957" rIns="91913" bIns="45957" rtlCol="0" anchor="b"/>
          <a:lstStyle>
            <a:lvl1pPr algn="r">
              <a:defRPr sz="1200"/>
            </a:lvl1pPr>
          </a:lstStyle>
          <a:p>
            <a:fld id="{4F5EE869-81EB-AC4C-B612-80DE4181C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45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51217" cy="496326"/>
          </a:xfrm>
          <a:prstGeom prst="rect">
            <a:avLst/>
          </a:prstGeom>
        </p:spPr>
        <p:txBody>
          <a:bodyPr vert="horz" lIns="91913" tIns="45957" rIns="91913" bIns="459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984" y="1"/>
            <a:ext cx="2951217" cy="496326"/>
          </a:xfrm>
          <a:prstGeom prst="rect">
            <a:avLst/>
          </a:prstGeom>
        </p:spPr>
        <p:txBody>
          <a:bodyPr vert="horz" lIns="91913" tIns="45957" rIns="91913" bIns="45957" rtlCol="0"/>
          <a:lstStyle>
            <a:lvl1pPr algn="r">
              <a:defRPr sz="1200"/>
            </a:lvl1pPr>
          </a:lstStyle>
          <a:p>
            <a:fld id="{937A70F4-2FAD-3E41-BF6C-C5B1EEDE06E7}" type="datetime1">
              <a:rPr lang="en-GB" smtClean="0"/>
              <a:t>26/11/2018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13" tIns="45957" rIns="91913" bIns="459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4" y="4721503"/>
            <a:ext cx="5447666" cy="4473336"/>
          </a:xfrm>
          <a:prstGeom prst="rect">
            <a:avLst/>
          </a:prstGeom>
        </p:spPr>
        <p:txBody>
          <a:bodyPr vert="horz" lIns="91913" tIns="45957" rIns="91913" bIns="45957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41397"/>
            <a:ext cx="2951217" cy="497926"/>
          </a:xfrm>
          <a:prstGeom prst="rect">
            <a:avLst/>
          </a:prstGeom>
        </p:spPr>
        <p:txBody>
          <a:bodyPr vert="horz" lIns="91913" tIns="45957" rIns="91913" bIns="459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984" y="9441397"/>
            <a:ext cx="2951217" cy="497926"/>
          </a:xfrm>
          <a:prstGeom prst="rect">
            <a:avLst/>
          </a:prstGeom>
        </p:spPr>
        <p:txBody>
          <a:bodyPr vert="horz" lIns="91913" tIns="45957" rIns="91913" bIns="45957" rtlCol="0" anchor="b"/>
          <a:lstStyle>
            <a:lvl1pPr algn="r">
              <a:defRPr sz="1200"/>
            </a:lvl1pPr>
          </a:lstStyle>
          <a:p>
            <a:fld id="{4957A7B8-EAD2-9846-9761-91C91B5D5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40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14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31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B49BE-1BCC-4EBA-A172-DFC96FF8EAFE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3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6270" y="5512615"/>
            <a:ext cx="964026" cy="96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31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6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57200" y="6459751"/>
            <a:ext cx="1819905" cy="240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5" y="598539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85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60"/>
            <a:ext cx="2133600" cy="365125"/>
          </a:xfr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6" y="749916"/>
            <a:ext cx="7356815" cy="6677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8082" y="5514157"/>
            <a:ext cx="1222923" cy="9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80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no arr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5" y="1680295"/>
            <a:ext cx="7841707" cy="3950736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6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logo-a5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279400"/>
            <a:ext cx="81756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0365" y="1692265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708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7" y="749925"/>
            <a:ext cx="7356815" cy="6677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35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(no arrow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95116"/>
            <a:ext cx="7356815" cy="667726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993106" y="6492901"/>
            <a:ext cx="2133600" cy="365125"/>
          </a:xfrm>
        </p:spPr>
        <p:txBody>
          <a:bodyPr/>
          <a:lstStyle/>
          <a:p>
            <a:fld id="{902D5018-2030-2046-84FC-87E41EA86E42}" type="slidenum">
              <a:rPr lang="en-US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65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no arr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1" y="1680300"/>
            <a:ext cx="7841707" cy="3950736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902896" y="635635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9A4D4-169E-4C44-BC9C-7D2940D557B4}" type="slidenum">
              <a:rPr lang="en-US">
                <a:solidFill>
                  <a:srgbClr val="0072C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13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6270" y="5512615"/>
            <a:ext cx="964026" cy="96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31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6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57200" y="6459751"/>
            <a:ext cx="1819905" cy="240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5" y="598539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08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-a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NHS England reversed ou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sp>
        <p:nvSpPr>
          <p:cNvPr id="15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6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74831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457200" y="59853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38082" y="5514157"/>
            <a:ext cx="1222923" cy="962486"/>
          </a:xfrm>
          <a:prstGeom prst="rect">
            <a:avLst/>
          </a:prstGeom>
        </p:spPr>
      </p:pic>
      <p:sp>
        <p:nvSpPr>
          <p:cNvPr id="1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5" y="598539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49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480567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494969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pic>
        <p:nvPicPr>
          <p:cNvPr id="9" name="Picture 8" descr="logo-a5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81202"/>
            <a:ext cx="816864" cy="509016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5" y="598539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26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0"/>
            <a:ext cx="9144000" cy="684907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30369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82767" y="4993870"/>
            <a:ext cx="3383340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pic>
        <p:nvPicPr>
          <p:cNvPr id="12" name="Picture 11" descr="logo-a5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81202"/>
            <a:ext cx="816864" cy="509016"/>
          </a:xfrm>
          <a:prstGeom prst="rect">
            <a:avLst/>
          </a:prstGeom>
        </p:spPr>
      </p:pic>
      <p:sp>
        <p:nvSpPr>
          <p:cNvPr id="10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382768" y="5985393"/>
            <a:ext cx="3383340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2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-a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NHS England reversed ou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sp>
        <p:nvSpPr>
          <p:cNvPr id="15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6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74831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457200" y="59853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38082" y="5514157"/>
            <a:ext cx="1222923" cy="962486"/>
          </a:xfrm>
          <a:prstGeom prst="rect">
            <a:avLst/>
          </a:prstGeom>
        </p:spPr>
      </p:pic>
      <p:sp>
        <p:nvSpPr>
          <p:cNvPr id="1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5" y="598539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91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1571824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494969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pic>
        <p:nvPicPr>
          <p:cNvPr id="12" name="Picture 11" descr="NHS England reversed ou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sp>
        <p:nvSpPr>
          <p:cNvPr id="7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93"/>
            <a:ext cx="3675271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411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0369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82767" y="4993870"/>
            <a:ext cx="3383340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pic>
        <p:nvPicPr>
          <p:cNvPr id="10" name="Picture 9" descr="logo-a5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81202"/>
            <a:ext cx="816864" cy="509016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382768" y="5985393"/>
            <a:ext cx="3383340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389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136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NHS England reversed ou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pic>
        <p:nvPicPr>
          <p:cNvPr id="7" name="Picture 6" descr="Untitled-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12" y="5487584"/>
            <a:ext cx="918569" cy="1003622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609600" y="4413346"/>
            <a:ext cx="6812020" cy="5140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609600" y="1837999"/>
            <a:ext cx="7111312" cy="244687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z="3600" b="0" dirty="0" smtClean="0">
                <a:solidFill>
                  <a:schemeClr val="bg1"/>
                </a:solidFill>
                <a:latin typeface="+mn-lt"/>
                <a:cs typeface="Arial"/>
              </a:rPr>
              <a:t>“You can use this slide to pull out a quote. Use point size 36.”</a:t>
            </a:r>
            <a:endParaRPr lang="en-US" sz="3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525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logo-a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296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0369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logo-a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9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60"/>
            <a:ext cx="2133600" cy="365125"/>
          </a:xfrm>
        </p:spPr>
        <p:txBody>
          <a:bodyPr/>
          <a:lstStyle/>
          <a:p>
            <a:fld id="{902D5018-2030-2046-84FC-87E41EA86E42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6" y="749916"/>
            <a:ext cx="7356815" cy="6677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8082" y="5514157"/>
            <a:ext cx="1222923" cy="9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88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no arr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5" y="1680295"/>
            <a:ext cx="7841707" cy="3950736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55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83BC-A402-4C21-97BA-CE73102D6663}" type="slidenum">
              <a:rPr lang="en-GB" smtClean="0">
                <a:solidFill>
                  <a:srgbClr val="0072C6"/>
                </a:solidFill>
              </a:rPr>
              <a:pPr/>
              <a:t>‹#›</a:t>
            </a:fld>
            <a:endParaRPr lang="en-GB" dirty="0">
              <a:solidFill>
                <a:srgbClr val="0072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4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480567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494969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pic>
        <p:nvPicPr>
          <p:cNvPr id="9" name="Picture 8" descr="logo-a5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81202"/>
            <a:ext cx="816864" cy="509016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5" y="598539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9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0"/>
            <a:ext cx="9144000" cy="684907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30369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82767" y="4993870"/>
            <a:ext cx="3383340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pic>
        <p:nvPicPr>
          <p:cNvPr id="12" name="Picture 11" descr="logo-a5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81202"/>
            <a:ext cx="816864" cy="509016"/>
          </a:xfrm>
          <a:prstGeom prst="rect">
            <a:avLst/>
          </a:prstGeom>
        </p:spPr>
      </p:pic>
      <p:sp>
        <p:nvSpPr>
          <p:cNvPr id="10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382768" y="5985393"/>
            <a:ext cx="3383340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028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1571824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494969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pic>
        <p:nvPicPr>
          <p:cNvPr id="12" name="Picture 11" descr="NHS England reversed ou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sp>
        <p:nvSpPr>
          <p:cNvPr id="7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93"/>
            <a:ext cx="3675271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9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0369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82767" y="4993870"/>
            <a:ext cx="3383340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pic>
        <p:nvPicPr>
          <p:cNvPr id="10" name="Picture 9" descr="logo-a5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81202"/>
            <a:ext cx="816864" cy="509016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382768" y="5985393"/>
            <a:ext cx="3383340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389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76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HS England reversed ou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pic>
        <p:nvPicPr>
          <p:cNvPr id="7" name="Picture 6" descr="Untitled-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12" y="5487584"/>
            <a:ext cx="918569" cy="1003622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609600" y="4413346"/>
            <a:ext cx="6812020" cy="5140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609600" y="1837999"/>
            <a:ext cx="7111312" cy="244687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z="3600" b="0" dirty="0" smtClean="0">
                <a:solidFill>
                  <a:schemeClr val="bg1"/>
                </a:solidFill>
                <a:latin typeface="+mn-lt"/>
                <a:cs typeface="Arial"/>
              </a:rPr>
              <a:t>“You can use this slide to pull out a quote. Use point size 36.”</a:t>
            </a:r>
            <a:endParaRPr lang="en-US" sz="3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5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logo-a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89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0369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logo-a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19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1680295"/>
            <a:ext cx="7841707" cy="39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14" name="Picture 13" descr="logo-a5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www.england.nhs.uk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6" y="749916"/>
            <a:ext cx="7356815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  <a:latin typeface="+mj-lt"/>
                <a:cs typeface="Arial"/>
              </a:rPr>
              <a:t>Click</a:t>
            </a:r>
            <a:r>
              <a:rPr lang="en-GB" sz="3600" b="1" baseline="0" dirty="0" smtClean="0">
                <a:solidFill>
                  <a:schemeClr val="tx2"/>
                </a:solidFill>
                <a:latin typeface="+mj-lt"/>
                <a:cs typeface="Arial"/>
              </a:rPr>
              <a:t> to edit the master title style</a:t>
            </a:r>
            <a:endParaRPr lang="en-GB" sz="36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18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0" r:id="rId7"/>
    <p:sldLayoutId id="2147483672" r:id="rId8"/>
    <p:sldLayoutId id="2147483679" r:id="rId9"/>
    <p:sldLayoutId id="2147483650" r:id="rId10"/>
    <p:sldLayoutId id="214748367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GB" sz="36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9" y="1680295"/>
            <a:ext cx="7841707" cy="39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2D5018-2030-2046-84FC-87E41EA86E42}" type="slidenum">
              <a:rPr lang="en-US" smtClean="0">
                <a:solidFill>
                  <a:srgbClr val="0072C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10" y="749916"/>
            <a:ext cx="7356815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  <a:latin typeface="+mj-lt"/>
                <a:cs typeface="Arial"/>
              </a:rPr>
              <a:t>Click</a:t>
            </a:r>
            <a:r>
              <a:rPr lang="en-GB" sz="3600" b="1" baseline="0" dirty="0" smtClean="0">
                <a:solidFill>
                  <a:schemeClr val="tx2"/>
                </a:solidFill>
                <a:latin typeface="+mj-lt"/>
                <a:cs typeface="Arial"/>
              </a:rPr>
              <a:t> to edit the master title style</a:t>
            </a:r>
            <a:endParaRPr lang="en-GB" sz="36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pic>
        <p:nvPicPr>
          <p:cNvPr id="7" name="Picture 6" title="NHS logo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GB" sz="36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1680295"/>
            <a:ext cx="7841707" cy="39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14" name="Picture 13" descr="logo-a5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902D5018-2030-2046-84FC-87E41EA86E42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>
                <a:solidFill>
                  <a:prstClr val="black"/>
                </a:solidFill>
              </a:rPr>
              <a:t>www.england.nhs.uk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6" y="749916"/>
            <a:ext cx="7356815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  <a:latin typeface="+mj-lt"/>
                <a:cs typeface="Arial"/>
              </a:rPr>
              <a:t>Click</a:t>
            </a:r>
            <a:r>
              <a:rPr lang="en-GB" sz="3600" b="1" baseline="0" dirty="0" smtClean="0">
                <a:solidFill>
                  <a:schemeClr val="tx2"/>
                </a:solidFill>
                <a:latin typeface="+mj-lt"/>
                <a:cs typeface="Arial"/>
              </a:rPr>
              <a:t> to edit the master title style</a:t>
            </a:r>
            <a:endParaRPr lang="en-GB" sz="36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355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GB" sz="36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8.xml"/><Relationship Id="rId11" Type="http://schemas.openxmlformats.org/officeDocument/2006/relationships/image" Target="../media/image21.emf"/><Relationship Id="rId5" Type="http://schemas.openxmlformats.org/officeDocument/2006/relationships/diagramColors" Target="../diagrams/colors8.xml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hbristol.nhs.uk/files/nhs-ubht/5%20How%20To%20Sample%20Data%20Collection%20and%20Form%20v3.pdf" TargetMode="External"/><Relationship Id="rId2" Type="http://schemas.openxmlformats.org/officeDocument/2006/relationships/hyperlink" Target="https://www.england.nhs.uk/gp/gpfv/redesign/improving-access/communications-guide/" TargetMode="Externa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13.jpeg"/><Relationship Id="rId5" Type="http://schemas.openxmlformats.org/officeDocument/2006/relationships/diagramLayout" Target="../diagrams/layout4.xml"/><Relationship Id="rId10" Type="http://schemas.openxmlformats.org/officeDocument/2006/relationships/image" Target="../media/image15.jpeg"/><Relationship Id="rId4" Type="http://schemas.openxmlformats.org/officeDocument/2006/relationships/diagramData" Target="../diagrams/data4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4"/>
          <p:cNvSpPr>
            <a:spLocks noGrp="1"/>
          </p:cNvSpPr>
          <p:nvPr>
            <p:ph type="title"/>
          </p:nvPr>
        </p:nvSpPr>
        <p:spPr>
          <a:xfrm>
            <a:off x="90856" y="1899604"/>
            <a:ext cx="4270801" cy="1893464"/>
          </a:xfrm>
        </p:spPr>
        <p:txBody>
          <a:bodyPr/>
          <a:lstStyle/>
          <a:p>
            <a:r>
              <a:rPr lang="en-GB" altLang="en-US" sz="2800" dirty="0" smtClean="0"/>
              <a:t>Improved Access </a:t>
            </a:r>
            <a:br>
              <a:rPr lang="en-GB" altLang="en-US" sz="2800" dirty="0" smtClean="0"/>
            </a:b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2000" dirty="0" smtClean="0"/>
              <a:t>Communications resource pack </a:t>
            </a:r>
            <a:br>
              <a:rPr lang="en-GB" altLang="en-US" sz="2000" dirty="0" smtClean="0"/>
            </a:br>
            <a:r>
              <a:rPr lang="en-GB" altLang="en-US" sz="2000" dirty="0" smtClean="0"/>
              <a:t>for GP practices in east Kent </a:t>
            </a:r>
            <a:br>
              <a:rPr lang="en-GB" altLang="en-US" sz="2000" dirty="0" smtClean="0"/>
            </a:b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US" altLang="en-US" sz="20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97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5" y="914400"/>
            <a:ext cx="7841707" cy="4868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Extra appointments now available in east Kent </a:t>
            </a:r>
            <a:endParaRPr lang="en-GB" sz="2000" dirty="0"/>
          </a:p>
          <a:p>
            <a:pPr marL="0" indent="0">
              <a:buNone/>
            </a:pPr>
            <a:r>
              <a:rPr lang="en-GB" sz="1600" dirty="0"/>
              <a:t>From 1 October, extra evening, weekend and bank holiday appointments are available in east Kent to help </a:t>
            </a:r>
            <a:r>
              <a:rPr lang="en-GB" sz="1600" dirty="0" smtClean="0"/>
              <a:t>you get </a:t>
            </a:r>
            <a:r>
              <a:rPr lang="en-GB" sz="1600" dirty="0"/>
              <a:t>the care </a:t>
            </a:r>
            <a:r>
              <a:rPr lang="en-GB" sz="1600" dirty="0" smtClean="0"/>
              <a:t>you need</a:t>
            </a:r>
            <a:r>
              <a:rPr lang="en-GB" sz="1600" dirty="0"/>
              <a:t>, when </a:t>
            </a:r>
            <a:r>
              <a:rPr lang="en-GB" sz="1600" dirty="0" smtClean="0"/>
              <a:t>you need </a:t>
            </a:r>
            <a:r>
              <a:rPr lang="en-GB" sz="1600" dirty="0"/>
              <a:t>it. </a:t>
            </a: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This is part of a national drive to improve access to GP practice services and give people the opportunity to have an appointment at a time that suits them. 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 </a:t>
            </a:r>
            <a:endParaRPr lang="en-GB" sz="1600" dirty="0"/>
          </a:p>
          <a:p>
            <a:pPr marL="0" indent="0">
              <a:buNone/>
            </a:pPr>
            <a:r>
              <a:rPr lang="en-GB" sz="1600" dirty="0"/>
              <a:t>The extra appointments, which may be provided by a GP, nurse, physiotherapist, paramedic practitioner or other health professional, are for routine, non-urgent care. The extra slots are available between 6.30pm and 8pm each weekday.  There are also appointments on Saturdays, Sundays and bank holidays. </a:t>
            </a: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They will not necessarily be at </a:t>
            </a:r>
            <a:r>
              <a:rPr lang="en-GB" sz="1600" dirty="0" smtClean="0"/>
              <a:t>your </a:t>
            </a:r>
            <a:r>
              <a:rPr lang="en-GB" sz="1600" dirty="0"/>
              <a:t>usual GP practice, but the health professionals treating </a:t>
            </a:r>
            <a:r>
              <a:rPr lang="en-GB" sz="1600" dirty="0" smtClean="0"/>
              <a:t>you will </a:t>
            </a:r>
            <a:r>
              <a:rPr lang="en-GB" sz="1600" dirty="0"/>
              <a:t>be able to see </a:t>
            </a:r>
            <a:r>
              <a:rPr lang="en-GB" sz="1600" dirty="0" smtClean="0"/>
              <a:t>your full </a:t>
            </a:r>
            <a:r>
              <a:rPr lang="en-GB" sz="1600" dirty="0"/>
              <a:t>medical </a:t>
            </a:r>
            <a:r>
              <a:rPr lang="en-GB" sz="1600" dirty="0" smtClean="0"/>
              <a:t>record, </a:t>
            </a:r>
            <a:r>
              <a:rPr lang="en-GB" sz="1600" dirty="0"/>
              <a:t>with </a:t>
            </a:r>
            <a:r>
              <a:rPr lang="en-GB" sz="1600" dirty="0" smtClean="0"/>
              <a:t>your consent</a:t>
            </a:r>
            <a:r>
              <a:rPr lang="en-GB" sz="1600" dirty="0"/>
              <a:t>.  </a:t>
            </a:r>
            <a:r>
              <a:rPr lang="en-GB" sz="1600" dirty="0" smtClean="0"/>
              <a:t>If you need </a:t>
            </a:r>
            <a:r>
              <a:rPr lang="en-GB" sz="1600" dirty="0"/>
              <a:t>an appointment </a:t>
            </a:r>
            <a:r>
              <a:rPr lang="en-GB" sz="1600" dirty="0" smtClean="0"/>
              <a:t>you will </a:t>
            </a:r>
            <a:r>
              <a:rPr lang="en-GB" sz="1600" dirty="0"/>
              <a:t>be allocated the most suitable clinician for </a:t>
            </a:r>
            <a:r>
              <a:rPr lang="en-GB" sz="1600" dirty="0" smtClean="0"/>
              <a:t>your need</a:t>
            </a:r>
            <a:r>
              <a:rPr lang="en-GB" sz="1600" dirty="0"/>
              <a:t>.</a:t>
            </a:r>
          </a:p>
          <a:p>
            <a:pPr marL="0" indent="0">
              <a:buNone/>
            </a:pPr>
            <a:endParaRPr lang="en-GB" sz="3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>
                <a:solidFill>
                  <a:srgbClr val="0072C6"/>
                </a:solidFill>
              </a:rPr>
              <a:pPr/>
              <a:t>10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6473" y="174183"/>
            <a:ext cx="7356815" cy="667725"/>
          </a:xfrm>
        </p:spPr>
        <p:txBody>
          <a:bodyPr>
            <a:normAutofit/>
          </a:bodyPr>
          <a:lstStyle/>
          <a:p>
            <a:r>
              <a:rPr lang="en-GB" sz="2400" dirty="0"/>
              <a:t>C</a:t>
            </a:r>
            <a:r>
              <a:rPr lang="en-GB" sz="2400" dirty="0" smtClean="0"/>
              <a:t>opy for GP practice websites</a:t>
            </a:r>
            <a:endParaRPr lang="en-GB" sz="2400" dirty="0"/>
          </a:p>
        </p:txBody>
      </p:sp>
      <p:pic>
        <p:nvPicPr>
          <p:cNvPr id="5" name="Picture 2" descr="C:\Users\ana.moreno\AppData\Local\Microsoft\Windows\Temporary Internet Files\Content.Outlook\RH5Z7TET\WK-extra-appointments-728-x-90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5" y="5864235"/>
            <a:ext cx="69342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2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886002"/>
              </p:ext>
            </p:extLst>
          </p:nvPr>
        </p:nvGraphicFramePr>
        <p:xfrm>
          <a:off x="457205" y="1680295"/>
          <a:ext cx="7841707" cy="2817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>
                <a:solidFill>
                  <a:srgbClr val="0072C6"/>
                </a:solidFill>
              </a:rPr>
              <a:pPr/>
              <a:t>11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Practice website</a:t>
            </a:r>
            <a:endParaRPr lang="en-GB" sz="2400" dirty="0"/>
          </a:p>
        </p:txBody>
      </p:sp>
      <p:pic>
        <p:nvPicPr>
          <p:cNvPr id="6" name="Picture 2" descr="C:\Users\ana.moreno\AppData\Local\Microsoft\Windows\Temporary Internet Files\Content.Outlook\RH5Z7TET\WK-extra-appointments-728-x-90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5" y="5379508"/>
            <a:ext cx="69342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77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529301"/>
              </p:ext>
            </p:extLst>
          </p:nvPr>
        </p:nvGraphicFramePr>
        <p:xfrm>
          <a:off x="532340" y="1286257"/>
          <a:ext cx="7841707" cy="3950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>
                <a:solidFill>
                  <a:srgbClr val="0072C6"/>
                </a:solidFill>
              </a:rPr>
              <a:pPr/>
              <a:t>12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Social media</a:t>
            </a:r>
            <a:endParaRPr lang="en-GB" sz="2400" dirty="0"/>
          </a:p>
        </p:txBody>
      </p:sp>
      <p:pic>
        <p:nvPicPr>
          <p:cNvPr id="1028" name="Picture 4" descr="Image result for facebook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110" y="3831444"/>
            <a:ext cx="1987536" cy="150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witter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340" y="2338276"/>
            <a:ext cx="1269076" cy="126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whatsapp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542" y="488705"/>
            <a:ext cx="1595104" cy="159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na.moreno\AppData\Local\Microsoft\Windows\Temporary Internet Files\Content.Outlook\RH5Z7TET\WK-extra-appointments-728-x-90 (2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60" y="5778510"/>
            <a:ext cx="69342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10" y="5519938"/>
            <a:ext cx="57277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38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Resources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>
                <a:solidFill>
                  <a:srgbClr val="0072C6"/>
                </a:solidFill>
              </a:rPr>
              <a:pPr/>
              <a:t>13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NHS England National resources- communications guide and templates</a:t>
            </a:r>
          </a:p>
          <a:p>
            <a:pPr lvl="1"/>
            <a:r>
              <a:rPr lang="en-GB" sz="2000" dirty="0">
                <a:hlinkClick r:id="rId2"/>
              </a:rPr>
              <a:t>https://www.england.nhs.uk/gp/gpfv/redesign/improving-access/communications-guide</a:t>
            </a:r>
            <a:r>
              <a:rPr lang="en-GB" sz="2000" dirty="0" smtClean="0">
                <a:hlinkClick r:id="rId2"/>
              </a:rPr>
              <a:t>/</a:t>
            </a:r>
            <a:r>
              <a:rPr lang="en-GB" sz="2000" dirty="0" smtClean="0"/>
              <a:t> 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More about audit</a:t>
            </a:r>
          </a:p>
          <a:p>
            <a:pPr lvl="1"/>
            <a:r>
              <a:rPr lang="en-GB" sz="2000" dirty="0">
                <a:hlinkClick r:id="rId3"/>
              </a:rPr>
              <a:t>http://</a:t>
            </a:r>
            <a:r>
              <a:rPr lang="en-GB" sz="2000" dirty="0" smtClean="0">
                <a:hlinkClick r:id="rId3"/>
              </a:rPr>
              <a:t>www.uhbristol.nhs.uk/files/nhs-ubht/5%20How%20To%20Sample%20Data%20Collection%20and%20Form%20v3.pdf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pic>
        <p:nvPicPr>
          <p:cNvPr id="5" name="Picture 2" descr="C:\Users\ana.moreno\AppData\Local\Microsoft\Windows\Temporary Internet Files\Content.Outlook\RH5Z7TET\WK-extra-appointments-728-x-90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21" y="5345641"/>
            <a:ext cx="69342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75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834191"/>
              </p:ext>
            </p:extLst>
          </p:nvPr>
        </p:nvGraphicFramePr>
        <p:xfrm>
          <a:off x="457205" y="1417641"/>
          <a:ext cx="7841707" cy="3718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Introduction</a:t>
            </a:r>
            <a:endParaRPr lang="en-GB" sz="2400" dirty="0"/>
          </a:p>
        </p:txBody>
      </p:sp>
      <p:pic>
        <p:nvPicPr>
          <p:cNvPr id="4" name="Picture 2" descr="C:\Users\ana.moreno\AppData\Local\Microsoft\Windows\Temporary Internet Files\Content.Outlook\RH5Z7TET\WK-extra-appointments-728-x-90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33" y="5557309"/>
            <a:ext cx="69342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04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5669815"/>
              </p:ext>
            </p:extLst>
          </p:nvPr>
        </p:nvGraphicFramePr>
        <p:xfrm>
          <a:off x="457206" y="1464534"/>
          <a:ext cx="7959964" cy="4375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6" y="749916"/>
            <a:ext cx="7356815" cy="808540"/>
          </a:xfrm>
        </p:spPr>
        <p:txBody>
          <a:bodyPr>
            <a:noAutofit/>
          </a:bodyPr>
          <a:lstStyle/>
          <a:p>
            <a:r>
              <a:rPr lang="en-GB" sz="2400" dirty="0" smtClean="0"/>
              <a:t>What do I need to do?</a:t>
            </a:r>
            <a:endParaRPr lang="en-GB" sz="2400" dirty="0"/>
          </a:p>
        </p:txBody>
      </p:sp>
      <p:pic>
        <p:nvPicPr>
          <p:cNvPr id="6" name="Picture 2" descr="C:\Users\ana.moreno\AppData\Local\Microsoft\Windows\Temporary Internet Files\Content.Outlook\RH5Z7TET\WK-extra-appointments-728-x-90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5411069"/>
            <a:ext cx="69342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8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2" y="1692260"/>
            <a:ext cx="3632660" cy="2160734"/>
          </a:xfrm>
        </p:spPr>
        <p:txBody>
          <a:bodyPr/>
          <a:lstStyle/>
          <a:p>
            <a:r>
              <a:rPr lang="en-GB" dirty="0" smtClean="0"/>
              <a:t>Advertising guidance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902D5018-2030-2046-84FC-87E41EA86E4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51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590717"/>
              </p:ext>
            </p:extLst>
          </p:nvPr>
        </p:nvGraphicFramePr>
        <p:xfrm>
          <a:off x="457205" y="1417641"/>
          <a:ext cx="7841707" cy="2714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What we provide</a:t>
            </a:r>
            <a:endParaRPr lang="en-GB" sz="2400" dirty="0"/>
          </a:p>
        </p:txBody>
      </p:sp>
      <p:pic>
        <p:nvPicPr>
          <p:cNvPr id="6" name="Picture 2" descr="C:\Users\ana.moreno\AppData\Local\Microsoft\Windows\Temporary Internet Files\Content.Outlook\RH5Z7TET\WK-extra-appointments-728-x-90 (2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33" y="5244041"/>
            <a:ext cx="69342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6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logo-a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40482"/>
              </p:ext>
            </p:extLst>
          </p:nvPr>
        </p:nvGraphicFramePr>
        <p:xfrm>
          <a:off x="457206" y="1417641"/>
          <a:ext cx="7841707" cy="3755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 vert="horz" lIns="91440" tIns="45720" rIns="91440" bIns="45720" rtlCol="0" anchor="ctr"/>
          <a:lstStyle/>
          <a:p>
            <a:fld id="{53AFB0AD-BE70-49B0-938C-3CC31B7049E6}" type="slidenum">
              <a:rPr lang="en-GB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en-GB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6" y="741449"/>
            <a:ext cx="7356815" cy="66772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In the practice</a:t>
            </a:r>
            <a:endParaRPr lang="en-GB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453336"/>
            <a:ext cx="18002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\\ims.gov.uk\data\Users\GBEXPVD\EXPHOME22\SAhmed4\Data\Desktop\Internal use\NHS England logo_NHS Blue_RGB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46880"/>
            <a:ext cx="968202" cy="76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na.moreno\AppData\Local\Microsoft\Windows\Temporary Internet Files\Content.Outlook\RH5Z7TET\WK-extra-appointments-728-x-90 (2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6" y="5320242"/>
            <a:ext cx="69342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85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0615"/>
              </p:ext>
            </p:extLst>
          </p:nvPr>
        </p:nvGraphicFramePr>
        <p:xfrm>
          <a:off x="457206" y="1464534"/>
          <a:ext cx="7959964" cy="4375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6" y="749916"/>
            <a:ext cx="7356815" cy="808540"/>
          </a:xfrm>
        </p:spPr>
        <p:txBody>
          <a:bodyPr>
            <a:noAutofit/>
          </a:bodyPr>
          <a:lstStyle/>
          <a:p>
            <a:pPr algn="ctr"/>
            <a:r>
              <a:rPr lang="en-GB" sz="2400" dirty="0" smtClean="0"/>
              <a:t>Materials available to help you tell your patients about the improved access service</a:t>
            </a:r>
            <a:endParaRPr lang="en-GB" sz="2400" dirty="0"/>
          </a:p>
        </p:txBody>
      </p:sp>
      <p:pic>
        <p:nvPicPr>
          <p:cNvPr id="6" name="Picture 2" descr="C:\Users\ana.moreno\AppData\Local\Microsoft\Windows\Temporary Internet Files\Content.Outlook\RH5Z7TET\WK-extra-appointments-728-x-90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5658908"/>
            <a:ext cx="69342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44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380559"/>
              </p:ext>
            </p:extLst>
          </p:nvPr>
        </p:nvGraphicFramePr>
        <p:xfrm>
          <a:off x="503766" y="1790361"/>
          <a:ext cx="7841707" cy="3357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>
                <a:solidFill>
                  <a:srgbClr val="0072C6"/>
                </a:solidFill>
              </a:rPr>
              <a:pPr/>
              <a:t>8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87185" y="780165"/>
            <a:ext cx="4766015" cy="667725"/>
          </a:xfrm>
        </p:spPr>
        <p:txBody>
          <a:bodyPr>
            <a:noAutofit/>
          </a:bodyPr>
          <a:lstStyle/>
          <a:p>
            <a:pPr algn="ctr"/>
            <a:r>
              <a:rPr lang="en-GB" sz="2400" dirty="0" smtClean="0"/>
              <a:t>Help spread the word in your local area</a:t>
            </a:r>
            <a:endParaRPr lang="en-GB" sz="2400" dirty="0"/>
          </a:p>
        </p:txBody>
      </p:sp>
      <p:pic>
        <p:nvPicPr>
          <p:cNvPr id="3074" name="Picture 2" descr="Image result for local pap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48126"/>
            <a:ext cx="1532467" cy="136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radio dj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233" y="167203"/>
            <a:ext cx="1839345" cy="122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na.moreno\AppData\Local\Microsoft\Windows\Temporary Internet Files\Content.Outlook\RH5Z7TET\WK-extra-appointments-728-x-90 (2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66" y="5572125"/>
            <a:ext cx="69342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8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 smtClean="0"/>
              <a:t>Improved </a:t>
            </a:r>
            <a:r>
              <a:rPr lang="en-GB" sz="1800" b="1" dirty="0"/>
              <a:t>Access GP </a:t>
            </a:r>
            <a:r>
              <a:rPr lang="en-GB" sz="1800" b="1" dirty="0" smtClean="0"/>
              <a:t>services (add </a:t>
            </a:r>
            <a:r>
              <a:rPr lang="en-GB" sz="1800" b="1" dirty="0"/>
              <a:t>to the care navigator script</a:t>
            </a:r>
            <a:r>
              <a:rPr lang="en-GB" sz="1800" b="1" dirty="0" smtClean="0"/>
              <a:t>)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1600" dirty="0" smtClean="0">
                <a:solidFill>
                  <a:srgbClr val="0072C6"/>
                </a:solidFill>
              </a:rPr>
              <a:t>“From 1 October, we’ve </a:t>
            </a:r>
            <a:r>
              <a:rPr lang="en-GB" sz="1600" dirty="0">
                <a:solidFill>
                  <a:srgbClr val="0072C6"/>
                </a:solidFill>
              </a:rPr>
              <a:t>now got more appointments in </a:t>
            </a:r>
            <a:r>
              <a:rPr lang="en-GB" sz="1600" dirty="0" smtClean="0">
                <a:solidFill>
                  <a:srgbClr val="0072C6"/>
                </a:solidFill>
              </a:rPr>
              <a:t>east Kent.</a:t>
            </a:r>
          </a:p>
          <a:p>
            <a:pPr marL="0" indent="0">
              <a:buNone/>
            </a:pPr>
            <a:endParaRPr lang="en-GB" sz="1600" dirty="0">
              <a:solidFill>
                <a:srgbClr val="0072C6"/>
              </a:solidFill>
            </a:endParaRPr>
          </a:p>
          <a:p>
            <a:pPr marL="0" indent="0">
              <a:buNone/>
            </a:pPr>
            <a:r>
              <a:rPr lang="en-GB" sz="1600" dirty="0" smtClean="0">
                <a:solidFill>
                  <a:srgbClr val="0072C6"/>
                </a:solidFill>
              </a:rPr>
              <a:t>“I </a:t>
            </a:r>
            <a:r>
              <a:rPr lang="en-GB" sz="1600" dirty="0">
                <a:solidFill>
                  <a:srgbClr val="0072C6"/>
                </a:solidFill>
              </a:rPr>
              <a:t>can book you in to see a doctor / nurse /other health care professional  (depending on what the patient needs) after 6.30pm or at the weekend</a:t>
            </a:r>
            <a:r>
              <a:rPr lang="en-GB" sz="1600" dirty="0" smtClean="0">
                <a:solidFill>
                  <a:srgbClr val="0072C6"/>
                </a:solidFill>
              </a:rPr>
              <a:t>.</a:t>
            </a:r>
          </a:p>
          <a:p>
            <a:pPr marL="0" indent="0">
              <a:buNone/>
            </a:pPr>
            <a:endParaRPr lang="en-GB" sz="1600" dirty="0">
              <a:solidFill>
                <a:srgbClr val="0072C6"/>
              </a:solidFill>
            </a:endParaRPr>
          </a:p>
          <a:p>
            <a:pPr marL="0" indent="0">
              <a:buNone/>
            </a:pPr>
            <a:r>
              <a:rPr lang="en-GB" sz="1600" dirty="0" smtClean="0">
                <a:solidFill>
                  <a:srgbClr val="0072C6"/>
                </a:solidFill>
              </a:rPr>
              <a:t>“It </a:t>
            </a:r>
            <a:r>
              <a:rPr lang="en-GB" sz="1600" dirty="0">
                <a:solidFill>
                  <a:srgbClr val="0072C6"/>
                </a:solidFill>
              </a:rPr>
              <a:t>won’t necessarily be at this practice. </a:t>
            </a:r>
            <a:endParaRPr lang="en-GB" sz="1600" dirty="0" smtClean="0">
              <a:solidFill>
                <a:srgbClr val="0072C6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0072C6"/>
              </a:solidFill>
            </a:endParaRPr>
          </a:p>
          <a:p>
            <a:pPr marL="0" indent="0">
              <a:buNone/>
            </a:pPr>
            <a:r>
              <a:rPr lang="en-GB" sz="1600" dirty="0" smtClean="0">
                <a:solidFill>
                  <a:srgbClr val="0072C6"/>
                </a:solidFill>
              </a:rPr>
              <a:t>“Would </a:t>
            </a:r>
            <a:r>
              <a:rPr lang="en-GB" sz="1600" dirty="0">
                <a:solidFill>
                  <a:srgbClr val="0072C6"/>
                </a:solidFill>
              </a:rPr>
              <a:t>you like me to take a look</a:t>
            </a:r>
            <a:r>
              <a:rPr lang="en-GB" sz="1600" dirty="0" smtClean="0">
                <a:solidFill>
                  <a:srgbClr val="0072C6"/>
                </a:solidFill>
              </a:rPr>
              <a:t>?”</a:t>
            </a:r>
            <a:endParaRPr lang="en-GB" sz="1600" dirty="0">
              <a:solidFill>
                <a:srgbClr val="0072C6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0072C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>
                <a:solidFill>
                  <a:srgbClr val="0072C6"/>
                </a:solidFill>
              </a:rPr>
              <a:pPr/>
              <a:t>9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Lines for reception staff</a:t>
            </a:r>
            <a:endParaRPr lang="en-GB" sz="2400" dirty="0"/>
          </a:p>
        </p:txBody>
      </p:sp>
      <p:pic>
        <p:nvPicPr>
          <p:cNvPr id="5" name="Picture 2" descr="C:\Users\ana.moreno\AppData\Local\Microsoft\Windows\Temporary Internet Files\Content.Outlook\RH5Z7TET\WK-extra-appointments-728-x-90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5" y="5631031"/>
            <a:ext cx="69342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77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HS England">
      <a:dk1>
        <a:sysClr val="windowText" lastClr="000000"/>
      </a:dk1>
      <a:lt1>
        <a:sysClr val="window" lastClr="FFFFFF"/>
      </a:lt1>
      <a:dk2>
        <a:srgbClr val="0072C6"/>
      </a:dk2>
      <a:lt2>
        <a:srgbClr val="A00054"/>
      </a:lt2>
      <a:accent1>
        <a:srgbClr val="00ADC6"/>
      </a:accent1>
      <a:accent2>
        <a:srgbClr val="0091C9"/>
      </a:accent2>
      <a:accent3>
        <a:srgbClr val="003893"/>
      </a:accent3>
      <a:accent4>
        <a:srgbClr val="FFFFFF"/>
      </a:accent4>
      <a:accent5>
        <a:srgbClr val="FFFFFF"/>
      </a:accent5>
      <a:accent6>
        <a:srgbClr val="FFFFFF"/>
      </a:accent6>
      <a:hlink>
        <a:srgbClr val="A00054"/>
      </a:hlink>
      <a:folHlink>
        <a:srgbClr val="A0005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8_Office Theme">
  <a:themeElements>
    <a:clrScheme name="NHS England">
      <a:dk1>
        <a:sysClr val="windowText" lastClr="000000"/>
      </a:dk1>
      <a:lt1>
        <a:sysClr val="window" lastClr="FFFFFF"/>
      </a:lt1>
      <a:dk2>
        <a:srgbClr val="0072C6"/>
      </a:dk2>
      <a:lt2>
        <a:srgbClr val="A00054"/>
      </a:lt2>
      <a:accent1>
        <a:srgbClr val="00ADC6"/>
      </a:accent1>
      <a:accent2>
        <a:srgbClr val="0091C9"/>
      </a:accent2>
      <a:accent3>
        <a:srgbClr val="003893"/>
      </a:accent3>
      <a:accent4>
        <a:srgbClr val="FFFFFF"/>
      </a:accent4>
      <a:accent5>
        <a:srgbClr val="FFFFFF"/>
      </a:accent5>
      <a:accent6>
        <a:srgbClr val="FFFFFF"/>
      </a:accent6>
      <a:hlink>
        <a:srgbClr val="A00054"/>
      </a:hlink>
      <a:folHlink>
        <a:srgbClr val="A0005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Office Theme">
  <a:themeElements>
    <a:clrScheme name="NHS England">
      <a:dk1>
        <a:sysClr val="windowText" lastClr="000000"/>
      </a:dk1>
      <a:lt1>
        <a:sysClr val="window" lastClr="FFFFFF"/>
      </a:lt1>
      <a:dk2>
        <a:srgbClr val="0072C6"/>
      </a:dk2>
      <a:lt2>
        <a:srgbClr val="A00054"/>
      </a:lt2>
      <a:accent1>
        <a:srgbClr val="00ADC6"/>
      </a:accent1>
      <a:accent2>
        <a:srgbClr val="0091C9"/>
      </a:accent2>
      <a:accent3>
        <a:srgbClr val="003893"/>
      </a:accent3>
      <a:accent4>
        <a:srgbClr val="FFFFFF"/>
      </a:accent4>
      <a:accent5>
        <a:srgbClr val="FFFFFF"/>
      </a:accent5>
      <a:accent6>
        <a:srgbClr val="FFFFFF"/>
      </a:accent6>
      <a:hlink>
        <a:srgbClr val="A00054"/>
      </a:hlink>
      <a:folHlink>
        <a:srgbClr val="A0005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124D76D363CB448988E96E504F3490" ma:contentTypeVersion="3" ma:contentTypeDescription="Create a new document." ma:contentTypeScope="" ma:versionID="41ac12fbc3fb81c0f0db26c54b8e9549">
  <xsd:schema xmlns:xsd="http://www.w3.org/2001/XMLSchema" xmlns:xs="http://www.w3.org/2001/XMLSchema" xmlns:p="http://schemas.microsoft.com/office/2006/metadata/properties" xmlns:ns2="cccaf3ac-2de9-44d4-aa31-54302fceb5f7" xmlns:ns3="51367701-27c8-403e-a234-85855c5cd73e" targetNamespace="http://schemas.microsoft.com/office/2006/metadata/properties" ma:root="true" ma:fieldsID="52d3059903c579b33a2a7b285d950140" ns2:_="" ns3:_="">
    <xsd:import namespace="cccaf3ac-2de9-44d4-aa31-54302fceb5f7"/>
    <xsd:import namespace="51367701-27c8-403e-a234-85855c5cd73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af3ac-2de9-44d4-aa31-54302fceb5f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67701-27c8-403e-a234-85855c5cd73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ccaf3ac-2de9-44d4-aa31-54302fceb5f7">K57F673QWXRZ-3415-359</_dlc_DocId>
    <_dlc_DocIdUrl xmlns="cccaf3ac-2de9-44d4-aa31-54302fceb5f7">
      <Url>https://nhsengland.sharepoint.com/TeamCentre/Finance/OICD/OICPMO/_layouts/15/DocIdRedir.aspx?ID=K57F673QWXRZ-3415-359</Url>
      <Description>K57F673QWXRZ-3415-359</Description>
    </_dlc_DocIdUrl>
    <SharedWithUsers xmlns="51367701-27c8-403e-a234-85855c5cd73e">
      <UserInfo>
        <DisplayName>Lauren Griffin</DisplayName>
        <AccountId>3449</AccountId>
        <AccountType/>
      </UserInfo>
    </SharedWithUsers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3A858E9-A82C-48FC-8CCF-1C12D02559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42C510-47C9-42FD-B546-48C559135D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caf3ac-2de9-44d4-aa31-54302fceb5f7"/>
    <ds:schemaRef ds:uri="51367701-27c8-403e-a234-85855c5cd7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62815B-73E9-4F29-BCD9-8ECFE512B070}">
  <ds:schemaRefs>
    <ds:schemaRef ds:uri="http://www.w3.org/XML/1998/namespace"/>
    <ds:schemaRef ds:uri="51367701-27c8-403e-a234-85855c5cd73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cccaf3ac-2de9-44d4-aa31-54302fceb5f7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943E2D8D-97DE-4E74-B764-E6068406E7B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20176</TotalTime>
  <Words>885</Words>
  <Application>Microsoft Office PowerPoint</Application>
  <PresentationFormat>On-screen Show (4:3)</PresentationFormat>
  <Paragraphs>94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8_Office Theme</vt:lpstr>
      <vt:lpstr>5_Office Theme</vt:lpstr>
      <vt:lpstr>Improved Access   Communications resource pack  for GP practices in east Kent    </vt:lpstr>
      <vt:lpstr>Introduction</vt:lpstr>
      <vt:lpstr>What do I need to do?</vt:lpstr>
      <vt:lpstr>Advertising guidance</vt:lpstr>
      <vt:lpstr>What we provide</vt:lpstr>
      <vt:lpstr>In the practice</vt:lpstr>
      <vt:lpstr>Materials available to help you tell your patients about the improved access service</vt:lpstr>
      <vt:lpstr>Help spread the word in your local area</vt:lpstr>
      <vt:lpstr>Lines for reception staff</vt:lpstr>
      <vt:lpstr>Copy for GP practice websites</vt:lpstr>
      <vt:lpstr>Practice website</vt:lpstr>
      <vt:lpstr>Social media</vt:lpstr>
      <vt:lpstr>Resources</vt:lpstr>
    </vt:vector>
  </TitlesOfParts>
  <Company>Smith &amp; Milton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NHS England Presentation Template</dc:title>
  <dc:creator>Toni Sheeran</dc:creator>
  <cp:lastModifiedBy>Ellie Newman</cp:lastModifiedBy>
  <cp:revision>1027</cp:revision>
  <cp:lastPrinted>2018-01-16T14:21:16Z</cp:lastPrinted>
  <dcterms:created xsi:type="dcterms:W3CDTF">2014-04-08T10:27:44Z</dcterms:created>
  <dcterms:modified xsi:type="dcterms:W3CDTF">2018-11-26T15:03:05Z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0x01010024124D76D363CB448988E96E504F3490</vt:lpwstr>
  </property>
  <property fmtid="{D5CDD505-2E9C-101B-9397-08002B2CF9AE}" pid="3" name="_dlc_DocIdItemGuid">
    <vt:lpwstr>38982c34-0a84-47db-89fe-c4c2c38341fb</vt:lpwstr>
  </property>
</Properties>
</file>